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f9e9fc4e3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f9e9fc4e3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f9e9fc4e33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f9e9fc4e33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f9e9fc4e33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f9e9fc4e33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f9e9fc4e33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f9e9fc4e33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9e9fc4e33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f9e9fc4e33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f9e9fc4e33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f9e9fc4e33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f9e9fc4e33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f9e9fc4e33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9e9fc4e33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f9e9fc4e33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f9e9fc4e33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f9e9fc4e33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f9e9fc4e33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f9e9fc4e33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9e9fc4e33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f9e9fc4e33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f9e9fc4e3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f9e9fc4e3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f9e9fc4e33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f9e9fc4e33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f9e9fc4e33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f9e9fc4e33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f9e9fc4e33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f9e9fc4e33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9e9fc4e33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9e9fc4e33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f9e9fc4e33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f9e9fc4e33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f9e9fc4e33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f9e9fc4e33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f9e9fc4e33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f9e9fc4e33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f9e9fc4e33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f9e9fc4e33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fa05eb308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fa05eb30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fa05eb308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fa05eb308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f9e9fc4e33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f9e9fc4e3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f9e9fc4e3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f9e9fc4e3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f9e9fc4e33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f9e9fc4e33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9e9fc4e3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f9e9fc4e3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f9e9fc4e33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f9e9fc4e33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9e9fc4e33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f9e9fc4e33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f9e9fc4e33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f9e9fc4e33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1" y="656326"/>
            <a:ext cx="9144003" cy="448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133225" cy="95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1650" y="0"/>
            <a:ext cx="6922348" cy="3515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Relationship Id="rId6" Type="http://schemas.openxmlformats.org/officeDocument/2006/relationships/hyperlink" Target="http://drive.google.com/file/d/1YTC9f00yfHrQYGgup9asOZBzrGQzDPA1/view" TargetMode="External"/><Relationship Id="rId7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sarwapp.ecubing.it" TargetMode="External"/><Relationship Id="rId4" Type="http://schemas.openxmlformats.org/officeDocument/2006/relationships/hyperlink" Target="http://sarwapp.ecubing.it" TargetMode="External"/><Relationship Id="rId5" Type="http://schemas.openxmlformats.org/officeDocument/2006/relationships/hyperlink" Target="mailto:salvatore.aronica@cnr.it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Relationship Id="rId4" Type="http://schemas.openxmlformats.org/officeDocument/2006/relationships/hyperlink" Target="http://www.calypso.cnr.it/sos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hyperlink" Target="http://www.calypso.cnr.it/sos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ctrTitle"/>
          </p:nvPr>
        </p:nvSpPr>
        <p:spPr>
          <a:xfrm>
            <a:off x="311700" y="1364175"/>
            <a:ext cx="8520600" cy="86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4800">
                <a:latin typeface="Verdana"/>
                <a:ea typeface="Verdana"/>
                <a:cs typeface="Verdana"/>
                <a:sym typeface="Verdana"/>
              </a:rPr>
              <a:t>S</a:t>
            </a:r>
            <a:r>
              <a:rPr lang="it" sz="2400">
                <a:latin typeface="Verdana"/>
                <a:ea typeface="Verdana"/>
                <a:cs typeface="Verdana"/>
                <a:sym typeface="Verdana"/>
              </a:rPr>
              <a:t>earch</a:t>
            </a:r>
            <a:r>
              <a:rPr lang="it" sz="4800"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it" sz="2400">
                <a:latin typeface="Verdana"/>
                <a:ea typeface="Verdana"/>
                <a:cs typeface="Verdana"/>
                <a:sym typeface="Verdana"/>
              </a:rPr>
              <a:t>nd</a:t>
            </a:r>
            <a:r>
              <a:rPr lang="it" sz="4800">
                <a:latin typeface="Verdana"/>
                <a:ea typeface="Verdana"/>
                <a:cs typeface="Verdana"/>
                <a:sym typeface="Verdana"/>
              </a:rPr>
              <a:t>R</a:t>
            </a:r>
            <a:r>
              <a:rPr lang="it" sz="2400">
                <a:latin typeface="Verdana"/>
                <a:ea typeface="Verdana"/>
                <a:cs typeface="Verdana"/>
                <a:sym typeface="Verdana"/>
              </a:rPr>
              <a:t>escue</a:t>
            </a:r>
            <a:r>
              <a:rPr lang="it" sz="4800">
                <a:latin typeface="Verdana"/>
                <a:ea typeface="Verdana"/>
                <a:cs typeface="Verdana"/>
                <a:sym typeface="Verdana"/>
              </a:rPr>
              <a:t>W</a:t>
            </a:r>
            <a:r>
              <a:rPr lang="it" sz="2400">
                <a:latin typeface="Verdana"/>
                <a:ea typeface="Verdana"/>
                <a:cs typeface="Verdana"/>
                <a:sym typeface="Verdana"/>
              </a:rPr>
              <a:t>eb</a:t>
            </a:r>
            <a:r>
              <a:rPr lang="it" sz="4800">
                <a:latin typeface="Verdana"/>
                <a:ea typeface="Verdana"/>
                <a:cs typeface="Verdana"/>
                <a:sym typeface="Verdana"/>
              </a:rPr>
              <a:t>APP</a:t>
            </a:r>
            <a:r>
              <a:rPr lang="it" sz="2400">
                <a:latin typeface="Verdana"/>
                <a:ea typeface="Verdana"/>
                <a:cs typeface="Verdana"/>
                <a:sym typeface="Verdana"/>
              </a:rPr>
              <a:t>lication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311700" y="22245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Applicazione web a supporto delle attività di</a:t>
            </a:r>
            <a:endParaRPr sz="8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Ricerca e Soccorso nel Canale di Sicilia</a:t>
            </a:r>
            <a:endParaRPr/>
          </a:p>
        </p:txBody>
      </p:sp>
      <p:sp>
        <p:nvSpPr>
          <p:cNvPr id="59" name="Google Shape;59;p13"/>
          <p:cNvSpPr txBox="1"/>
          <p:nvPr/>
        </p:nvSpPr>
        <p:spPr>
          <a:xfrm>
            <a:off x="720750" y="3338950"/>
            <a:ext cx="7702500" cy="12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Dott. Alessio Langiu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IAS-CNR sede di Capo Granitola (TP) Partner 06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Grand Hotel Baia Verde, Aci Castello (CT), 22/10/2021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7" name="Google Shape;127;p22"/>
          <p:cNvPicPr preferRelativeResize="0"/>
          <p:nvPr/>
        </p:nvPicPr>
        <p:blipFill rotWithShape="1">
          <a:blip r:embed="rId3">
            <a:alphaModFix/>
          </a:blip>
          <a:srcRect b="27673" l="17175" r="42345" t="34407"/>
          <a:stretch/>
        </p:blipFill>
        <p:spPr>
          <a:xfrm>
            <a:off x="3714225" y="1063875"/>
            <a:ext cx="4734100" cy="2771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 txBox="1"/>
          <p:nvPr/>
        </p:nvSpPr>
        <p:spPr>
          <a:xfrm>
            <a:off x="330575" y="2865150"/>
            <a:ext cx="3811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Surface Drift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Aim of Research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9" name="Google Shape;129;p22"/>
          <p:cNvSpPr txBox="1"/>
          <p:nvPr/>
        </p:nvSpPr>
        <p:spPr>
          <a:xfrm>
            <a:off x="330575" y="1283450"/>
            <a:ext cx="2887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Input Data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Emergency Data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Last Known Position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Rescue Time of Arrival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 rotWithShape="1">
          <a:blip r:embed="rId3">
            <a:alphaModFix/>
          </a:blip>
          <a:srcRect b="27876" l="57415" r="2104" t="43067"/>
          <a:stretch/>
        </p:blipFill>
        <p:spPr>
          <a:xfrm>
            <a:off x="4336475" y="1361225"/>
            <a:ext cx="4724398" cy="211952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3"/>
          <p:cNvSpPr txBox="1"/>
          <p:nvPr/>
        </p:nvSpPr>
        <p:spPr>
          <a:xfrm>
            <a:off x="330575" y="2865150"/>
            <a:ext cx="3811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Surface Drift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Aim of Research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Visibility and sea conditions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7" name="Google Shape;137;p23"/>
          <p:cNvSpPr txBox="1"/>
          <p:nvPr/>
        </p:nvSpPr>
        <p:spPr>
          <a:xfrm>
            <a:off x="330575" y="1283450"/>
            <a:ext cx="2887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Input Data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Emergency Data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Last Known Position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Rescue Time of Arrival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3" name="Google Shape;143;p24"/>
          <p:cNvPicPr preferRelativeResize="0"/>
          <p:nvPr/>
        </p:nvPicPr>
        <p:blipFill rotWithShape="1">
          <a:blip r:embed="rId3">
            <a:alphaModFix/>
          </a:blip>
          <a:srcRect b="8479" l="17243" r="42391" t="17660"/>
          <a:stretch/>
        </p:blipFill>
        <p:spPr>
          <a:xfrm>
            <a:off x="4657350" y="513575"/>
            <a:ext cx="3519749" cy="402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4"/>
          <p:cNvSpPr txBox="1"/>
          <p:nvPr/>
        </p:nvSpPr>
        <p:spPr>
          <a:xfrm>
            <a:off x="330575" y="2865150"/>
            <a:ext cx="3811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Surface Drift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Aim of Research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Visibility and sea conditions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Wind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5" name="Google Shape;145;p24"/>
          <p:cNvSpPr txBox="1"/>
          <p:nvPr/>
        </p:nvSpPr>
        <p:spPr>
          <a:xfrm>
            <a:off x="330575" y="1283450"/>
            <a:ext cx="2887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Input Data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Emergency Data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Last Known Position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Rescue Time of Arrival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1" name="Google Shape;151;p25"/>
          <p:cNvPicPr preferRelativeResize="0"/>
          <p:nvPr/>
        </p:nvPicPr>
        <p:blipFill rotWithShape="1">
          <a:blip r:embed="rId3">
            <a:alphaModFix/>
          </a:blip>
          <a:srcRect b="3124" l="16247" r="42348" t="18357"/>
          <a:stretch/>
        </p:blipFill>
        <p:spPr>
          <a:xfrm>
            <a:off x="4142075" y="411325"/>
            <a:ext cx="3525309" cy="417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 txBox="1"/>
          <p:nvPr/>
        </p:nvSpPr>
        <p:spPr>
          <a:xfrm>
            <a:off x="330575" y="2865150"/>
            <a:ext cx="38115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Surface Drift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Aim of Research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Visibility and sea conditions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Wind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Currents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Leeway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b="1" lang="it">
                <a:latin typeface="Verdana"/>
                <a:ea typeface="Verdana"/>
                <a:cs typeface="Verdana"/>
                <a:sym typeface="Verdana"/>
              </a:rPr>
              <a:t>Total Surface Drift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3" name="Google Shape;153;p25"/>
          <p:cNvSpPr txBox="1"/>
          <p:nvPr/>
        </p:nvSpPr>
        <p:spPr>
          <a:xfrm>
            <a:off x="330575" y="1283450"/>
            <a:ext cx="2887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Input Data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Emergency Data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Last Known Position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Rescue Time of Arrival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9" name="Google Shape;159;p26"/>
          <p:cNvPicPr preferRelativeResize="0"/>
          <p:nvPr/>
        </p:nvPicPr>
        <p:blipFill rotWithShape="1">
          <a:blip r:embed="rId3">
            <a:alphaModFix/>
          </a:blip>
          <a:srcRect b="9313" l="56942" r="2692" t="16825"/>
          <a:stretch/>
        </p:blipFill>
        <p:spPr>
          <a:xfrm>
            <a:off x="4047750" y="589775"/>
            <a:ext cx="3519749" cy="402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 txBox="1"/>
          <p:nvPr/>
        </p:nvSpPr>
        <p:spPr>
          <a:xfrm>
            <a:off x="330575" y="2865150"/>
            <a:ext cx="38115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Surface Drift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Aim of Research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Visibility and sea conditions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Wind as vector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Currents</a:t>
            </a: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as vectors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Leeway</a:t>
            </a: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as vectors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it">
                <a:latin typeface="Verdana"/>
                <a:ea typeface="Verdana"/>
                <a:cs typeface="Verdana"/>
                <a:sym typeface="Verdana"/>
              </a:rPr>
              <a:t>Total Surface Drift</a:t>
            </a: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as vector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330575" y="1283450"/>
            <a:ext cx="2887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Input Data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Emergency Data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Last Known Position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Rescue Time of Arrival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7" name="Google Shape;167;p27"/>
          <p:cNvSpPr txBox="1"/>
          <p:nvPr/>
        </p:nvSpPr>
        <p:spPr>
          <a:xfrm>
            <a:off x="330575" y="1283450"/>
            <a:ext cx="2780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Search Plan </a:t>
            </a:r>
            <a:r>
              <a:rPr lang="it">
                <a:latin typeface="Verdana"/>
                <a:ea typeface="Verdana"/>
                <a:cs typeface="Verdana"/>
                <a:sym typeface="Verdana"/>
              </a:rPr>
              <a:t>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Search rescue units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8" name="Google Shape;168;p27"/>
          <p:cNvPicPr preferRelativeResize="0"/>
          <p:nvPr/>
        </p:nvPicPr>
        <p:blipFill rotWithShape="1">
          <a:blip r:embed="rId3">
            <a:alphaModFix/>
          </a:blip>
          <a:srcRect b="26073" l="14062" r="26046" t="16972"/>
          <a:stretch/>
        </p:blipFill>
        <p:spPr>
          <a:xfrm>
            <a:off x="3042750" y="748675"/>
            <a:ext cx="6101248" cy="362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4" name="Google Shape;174;p28"/>
          <p:cNvPicPr preferRelativeResize="0"/>
          <p:nvPr/>
        </p:nvPicPr>
        <p:blipFill rotWithShape="1">
          <a:blip r:embed="rId3">
            <a:alphaModFix/>
          </a:blip>
          <a:srcRect b="13268" l="15169" r="29548" t="16933"/>
          <a:stretch/>
        </p:blipFill>
        <p:spPr>
          <a:xfrm>
            <a:off x="3111275" y="517750"/>
            <a:ext cx="5205924" cy="41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8"/>
          <p:cNvSpPr txBox="1"/>
          <p:nvPr/>
        </p:nvSpPr>
        <p:spPr>
          <a:xfrm>
            <a:off x="330575" y="1283450"/>
            <a:ext cx="2780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Search Plan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Search rescue units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Search summary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1" name="Google Shape;181;p29"/>
          <p:cNvSpPr txBox="1"/>
          <p:nvPr/>
        </p:nvSpPr>
        <p:spPr>
          <a:xfrm>
            <a:off x="330575" y="1283450"/>
            <a:ext cx="2780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Search Plan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Search rescue units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Search summary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 of </a:t>
            </a: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Containment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 of Detection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 of Success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2" name="Google Shape;182;p29"/>
          <p:cNvPicPr preferRelativeResize="0"/>
          <p:nvPr/>
        </p:nvPicPr>
        <p:blipFill rotWithShape="1">
          <a:blip r:embed="rId3">
            <a:alphaModFix/>
          </a:blip>
          <a:srcRect b="37996" l="15882" r="70086" t="15880"/>
          <a:stretch/>
        </p:blipFill>
        <p:spPr>
          <a:xfrm>
            <a:off x="3669150" y="540400"/>
            <a:ext cx="1989673" cy="408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8" name="Google Shape;188;p30"/>
          <p:cNvSpPr txBox="1"/>
          <p:nvPr/>
        </p:nvSpPr>
        <p:spPr>
          <a:xfrm>
            <a:off x="330575" y="1283450"/>
            <a:ext cx="2780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Plot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Monte Carlo Points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9" name="Google Shape;189;p30"/>
          <p:cNvPicPr preferRelativeResize="0"/>
          <p:nvPr/>
        </p:nvPicPr>
        <p:blipFill rotWithShape="1">
          <a:blip r:embed="rId3">
            <a:alphaModFix/>
          </a:blip>
          <a:srcRect b="34727" l="40548" r="10313" t="7900"/>
          <a:stretch/>
        </p:blipFill>
        <p:spPr>
          <a:xfrm>
            <a:off x="3195725" y="897700"/>
            <a:ext cx="4939300" cy="360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5" name="Google Shape;195;p31"/>
          <p:cNvSpPr txBox="1"/>
          <p:nvPr/>
        </p:nvSpPr>
        <p:spPr>
          <a:xfrm>
            <a:off x="330575" y="1283450"/>
            <a:ext cx="2780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Plot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Monte Carlo Points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POC 50 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POC100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Search Radius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6" name="Google Shape;196;p31"/>
          <p:cNvPicPr preferRelativeResize="0"/>
          <p:nvPr/>
        </p:nvPicPr>
        <p:blipFill rotWithShape="1">
          <a:blip r:embed="rId3">
            <a:alphaModFix/>
          </a:blip>
          <a:srcRect b="11097" l="37573" r="4709" t="20188"/>
          <a:stretch/>
        </p:blipFill>
        <p:spPr>
          <a:xfrm>
            <a:off x="3297700" y="894525"/>
            <a:ext cx="4924099" cy="366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3629100" y="1256075"/>
            <a:ext cx="1885800" cy="879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Verdana"/>
                <a:ea typeface="Verdana"/>
                <a:cs typeface="Verdana"/>
                <a:sym typeface="Verdana"/>
              </a:rPr>
              <a:t>Calypso South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WP3: Services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66" name="Google Shape;66;p14"/>
          <p:cNvCxnSpPr>
            <a:stCxn id="65" idx="2"/>
          </p:cNvCxnSpPr>
          <p:nvPr/>
        </p:nvCxnSpPr>
        <p:spPr>
          <a:xfrm>
            <a:off x="4572000" y="2135975"/>
            <a:ext cx="2700" cy="418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" name="Google Shape;67;p14"/>
          <p:cNvSpPr/>
          <p:nvPr/>
        </p:nvSpPr>
        <p:spPr>
          <a:xfrm>
            <a:off x="2768400" y="2625225"/>
            <a:ext cx="3607200" cy="1476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Verdana"/>
                <a:ea typeface="Verdana"/>
                <a:cs typeface="Verdana"/>
                <a:sym typeface="Verdana"/>
              </a:rPr>
              <a:t>Activity 4.4.2, IAS-CNR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S&amp;R Web Application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2" name="Google Shape;202;p32"/>
          <p:cNvSpPr txBox="1"/>
          <p:nvPr/>
        </p:nvSpPr>
        <p:spPr>
          <a:xfrm>
            <a:off x="330575" y="1283450"/>
            <a:ext cx="27807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Plot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Monte Carlo Points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POC 50 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POC100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Search Radius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Search Area (or sub area)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LKP 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Datum L&amp;R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Rescue Entry Points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Search Path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3" name="Google Shape;203;p32"/>
          <p:cNvPicPr preferRelativeResize="0"/>
          <p:nvPr/>
        </p:nvPicPr>
        <p:blipFill rotWithShape="1">
          <a:blip r:embed="rId3">
            <a:alphaModFix/>
          </a:blip>
          <a:srcRect b="25224" l="47927" r="12861" t="7148"/>
          <a:stretch/>
        </p:blipFill>
        <p:spPr>
          <a:xfrm>
            <a:off x="4125749" y="408375"/>
            <a:ext cx="3976724" cy="428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9" name="Google Shape;209;p33"/>
          <p:cNvSpPr txBox="1"/>
          <p:nvPr/>
        </p:nvSpPr>
        <p:spPr>
          <a:xfrm>
            <a:off x="330575" y="1283450"/>
            <a:ext cx="2780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Plot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Monte Carlo Points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POC 50 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POC100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Search Radius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Search Area (or sub area)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LKP 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Datum L&amp;R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Rescue Entry Points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Search Path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Path Info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0" name="Google Shape;210;p33"/>
          <p:cNvPicPr preferRelativeResize="0"/>
          <p:nvPr/>
        </p:nvPicPr>
        <p:blipFill rotWithShape="1">
          <a:blip r:embed="rId3">
            <a:alphaModFix/>
          </a:blip>
          <a:srcRect b="24677" l="15169" r="28814" t="17745"/>
          <a:stretch/>
        </p:blipFill>
        <p:spPr>
          <a:xfrm>
            <a:off x="3111275" y="787575"/>
            <a:ext cx="5615073" cy="360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6" name="Google Shape;216;p34"/>
          <p:cNvSpPr txBox="1"/>
          <p:nvPr/>
        </p:nvSpPr>
        <p:spPr>
          <a:xfrm>
            <a:off x="330575" y="1283450"/>
            <a:ext cx="2780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Rescue Units Management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7" name="Google Shape;21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6918" y="656325"/>
            <a:ext cx="5857132" cy="366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3" name="Google Shape;22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6918" y="656325"/>
            <a:ext cx="5857132" cy="366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8750" y="884800"/>
            <a:ext cx="5641124" cy="3525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5"/>
          <p:cNvSpPr txBox="1"/>
          <p:nvPr/>
        </p:nvSpPr>
        <p:spPr>
          <a:xfrm>
            <a:off x="330575" y="1283450"/>
            <a:ext cx="2780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Rescue Units Management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Unit File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1" name="Google Shape;23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6918" y="656325"/>
            <a:ext cx="5857132" cy="366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8750" y="884800"/>
            <a:ext cx="5641124" cy="352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4950" y="1085850"/>
            <a:ext cx="5474074" cy="342129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6"/>
          <p:cNvSpPr txBox="1"/>
          <p:nvPr/>
        </p:nvSpPr>
        <p:spPr>
          <a:xfrm>
            <a:off x="330575" y="1283450"/>
            <a:ext cx="27807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Rescue Units Management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Unit File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Log in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0" name="Google Shape;24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6918" y="656325"/>
            <a:ext cx="5857132" cy="366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8750" y="884800"/>
            <a:ext cx="5641124" cy="352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4950" y="1085850"/>
            <a:ext cx="5474074" cy="342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7" title="sarwapp mobile.mov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6488" y="406975"/>
            <a:ext cx="2845650" cy="41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 txBox="1"/>
          <p:nvPr/>
        </p:nvSpPr>
        <p:spPr>
          <a:xfrm>
            <a:off x="330575" y="1283450"/>
            <a:ext cx="2780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Rescue Units Management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Unit File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Log in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Mobile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0" name="Google Shape;250;p38"/>
          <p:cNvSpPr txBox="1"/>
          <p:nvPr/>
        </p:nvSpPr>
        <p:spPr>
          <a:xfrm>
            <a:off x="1018200" y="1283450"/>
            <a:ext cx="7107600" cy="27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Verdana"/>
                <a:ea typeface="Verdana"/>
                <a:cs typeface="Verdana"/>
                <a:sym typeface="Verdana"/>
              </a:rPr>
              <a:t>Sarwapp </a:t>
            </a:r>
            <a:r>
              <a:rPr lang="it" sz="1800">
                <a:latin typeface="Verdana"/>
                <a:ea typeface="Verdana"/>
                <a:cs typeface="Verdana"/>
                <a:sym typeface="Verdana"/>
              </a:rPr>
              <a:t>development </a:t>
            </a:r>
            <a:r>
              <a:rPr lang="it" sz="1800">
                <a:latin typeface="Verdana"/>
                <a:ea typeface="Verdana"/>
                <a:cs typeface="Verdana"/>
                <a:sym typeface="Verdana"/>
              </a:rPr>
              <a:t>URL: </a:t>
            </a:r>
            <a:r>
              <a:rPr lang="it" sz="1800">
                <a:solidFill>
                  <a:schemeClr val="dk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http://sarwapp.ecubing.it</a:t>
            </a:r>
            <a:r>
              <a:rPr lang="it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Sarwapp URL: </a:t>
            </a:r>
            <a:r>
              <a:rPr lang="it" sz="2400">
                <a:solidFill>
                  <a:schemeClr val="dk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http://sarwapp.cnr.it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please email </a:t>
            </a:r>
            <a:r>
              <a:rPr lang="it">
                <a:solidFill>
                  <a:schemeClr val="dk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salvatore.aronica@cnr.it</a:t>
            </a:r>
            <a:r>
              <a:rPr lang="it">
                <a:latin typeface="Verdana"/>
                <a:ea typeface="Verdana"/>
                <a:cs typeface="Verdana"/>
                <a:sym typeface="Verdana"/>
              </a:rPr>
              <a:t> for registration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or contact Calypso South staff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6" name="Google Shape;25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5600" y="785900"/>
            <a:ext cx="6118398" cy="34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9"/>
          <p:cNvSpPr txBox="1"/>
          <p:nvPr/>
        </p:nvSpPr>
        <p:spPr>
          <a:xfrm>
            <a:off x="136125" y="1293175"/>
            <a:ext cx="32568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IAS-CNR other activities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Data Collection Station at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 -  </a:t>
            </a:r>
            <a:r>
              <a:rPr lang="it">
                <a:latin typeface="Verdana"/>
                <a:ea typeface="Verdana"/>
                <a:cs typeface="Verdana"/>
                <a:sym typeface="Verdana"/>
              </a:rPr>
              <a:t>Porto di Mazara del Vallo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 </a:t>
            </a:r>
            <a:r>
              <a:rPr lang="it">
                <a:latin typeface="Verdana"/>
                <a:ea typeface="Verdana"/>
                <a:cs typeface="Verdana"/>
                <a:sym typeface="Verdana"/>
              </a:rPr>
              <a:t>Porto di Capo Granitola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Customized UI  at CP di MdV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0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3" name="Google Shape;263;p40"/>
          <p:cNvPicPr preferRelativeResize="0"/>
          <p:nvPr/>
        </p:nvPicPr>
        <p:blipFill rotWithShape="1">
          <a:blip r:embed="rId3">
            <a:alphaModFix/>
          </a:blip>
          <a:srcRect b="6109" l="22676" r="43955" t="51578"/>
          <a:stretch/>
        </p:blipFill>
        <p:spPr>
          <a:xfrm>
            <a:off x="3733575" y="682100"/>
            <a:ext cx="5410427" cy="388604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0"/>
          <p:cNvSpPr txBox="1"/>
          <p:nvPr/>
        </p:nvSpPr>
        <p:spPr>
          <a:xfrm>
            <a:off x="136125" y="1293175"/>
            <a:ext cx="27963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IAS-CNR other activities…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Sensors Observation System  </a:t>
            </a:r>
            <a:r>
              <a:rPr lang="it" sz="1600">
                <a:solidFill>
                  <a:schemeClr val="dk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www.calypso.cnr.it/sos</a:t>
            </a:r>
            <a:r>
              <a:rPr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with real time data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1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70" name="Google Shape;270;p41"/>
          <p:cNvPicPr preferRelativeResize="0"/>
          <p:nvPr/>
        </p:nvPicPr>
        <p:blipFill rotWithShape="1">
          <a:blip r:embed="rId3">
            <a:alphaModFix/>
          </a:blip>
          <a:srcRect b="6109" l="22676" r="43955" t="51578"/>
          <a:stretch/>
        </p:blipFill>
        <p:spPr>
          <a:xfrm>
            <a:off x="3733575" y="682100"/>
            <a:ext cx="5410427" cy="388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4250" y="1672500"/>
            <a:ext cx="5707684" cy="289564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1"/>
          <p:cNvSpPr txBox="1"/>
          <p:nvPr/>
        </p:nvSpPr>
        <p:spPr>
          <a:xfrm>
            <a:off x="136125" y="1293175"/>
            <a:ext cx="27963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IAS-CNR other activities…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Sensors Observation System  </a:t>
            </a:r>
            <a:r>
              <a:rPr lang="it" sz="1600">
                <a:solidFill>
                  <a:schemeClr val="dk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www.calypso.cnr.it/sos</a:t>
            </a:r>
            <a:r>
              <a:rPr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with real time data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1499550" y="1027475"/>
            <a:ext cx="6144900" cy="879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Verdana"/>
                <a:ea typeface="Verdana"/>
                <a:cs typeface="Verdana"/>
                <a:sym typeface="Verdana"/>
              </a:rPr>
              <a:t>IAMSAR vol.2 </a:t>
            </a:r>
            <a:r>
              <a:rPr lang="it">
                <a:latin typeface="Verdana"/>
                <a:ea typeface="Verdana"/>
                <a:cs typeface="Verdana"/>
                <a:sym typeface="Verdana"/>
              </a:rPr>
              <a:t>(ed. 2008)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Mission Coordination volume for planning SAR operations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234600" y="2612951"/>
            <a:ext cx="4128300" cy="1659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Verdana"/>
                <a:ea typeface="Verdana"/>
                <a:cs typeface="Verdana"/>
                <a:sym typeface="Verdana"/>
              </a:rPr>
              <a:t>Internet opportunities: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SaaS Software as a Service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Calypso Network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Copernicus Marine Service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75" name="Google Shape;75;p15"/>
          <p:cNvCxnSpPr/>
          <p:nvPr/>
        </p:nvCxnSpPr>
        <p:spPr>
          <a:xfrm>
            <a:off x="4515300" y="2286500"/>
            <a:ext cx="418200" cy="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" name="Google Shape;76;p15"/>
          <p:cNvCxnSpPr/>
          <p:nvPr/>
        </p:nvCxnSpPr>
        <p:spPr>
          <a:xfrm rot="10800000">
            <a:off x="4719600" y="2140600"/>
            <a:ext cx="9600" cy="35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" name="Google Shape;77;p15"/>
          <p:cNvSpPr/>
          <p:nvPr/>
        </p:nvSpPr>
        <p:spPr>
          <a:xfrm>
            <a:off x="5069150" y="2612951"/>
            <a:ext cx="3607200" cy="1659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Verdana"/>
                <a:ea typeface="Verdana"/>
                <a:cs typeface="Verdana"/>
                <a:sym typeface="Verdana"/>
              </a:rPr>
              <a:t>sub contractor</a:t>
            </a:r>
            <a:r>
              <a:rPr lang="it">
                <a:latin typeface="Verdana"/>
                <a:ea typeface="Verdana"/>
                <a:cs typeface="Verdana"/>
                <a:sym typeface="Verdana"/>
              </a:rPr>
              <a:t>: Ecubing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4800" y="2997950"/>
            <a:ext cx="1879775" cy="112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656326"/>
            <a:ext cx="9144003" cy="448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1650" y="0"/>
            <a:ext cx="6922348" cy="35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133225" cy="95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2"/>
          <p:cNvSpPr txBox="1"/>
          <p:nvPr/>
        </p:nvSpPr>
        <p:spPr>
          <a:xfrm>
            <a:off x="2450400" y="2133150"/>
            <a:ext cx="33057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Thank you</a:t>
            </a:r>
            <a:endParaRPr sz="4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836175" y="1157050"/>
            <a:ext cx="7584000" cy="2985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Sarwapp core functionalities: </a:t>
            </a:r>
            <a:endParaRPr b="1"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compute the </a:t>
            </a:r>
            <a:r>
              <a:rPr b="1"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drift</a:t>
            </a: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of an object according to the wind and the sea currents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autonomous data retrieval from Calypso Network and other data source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define the </a:t>
            </a:r>
            <a:r>
              <a:rPr b="1"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search area</a:t>
            </a: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manage rescue units </a:t>
            </a:r>
            <a:r>
              <a:rPr b="1"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effort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compute the </a:t>
            </a:r>
            <a:r>
              <a:rPr b="1"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search plan</a:t>
            </a: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and the search pattern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show the scenario on a </a:t>
            </a:r>
            <a:r>
              <a:rPr b="1"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map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accessibility via WEB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LITE version with limited configuration capabilities 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-"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 version with full IAMSAR specs intended for S&amp;R operators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" name="Google Shape;90;p17"/>
          <p:cNvSpPr/>
          <p:nvPr/>
        </p:nvSpPr>
        <p:spPr>
          <a:xfrm>
            <a:off x="3332250" y="1108450"/>
            <a:ext cx="2479500" cy="72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Technologies</a:t>
            </a:r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5157000" y="2356400"/>
            <a:ext cx="3496500" cy="208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Server </a:t>
            </a:r>
            <a:endParaRPr b="1"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Java web servlet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Tomcat</a:t>
            </a:r>
            <a:r>
              <a:rPr b="1"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application server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MySQL database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Docker container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428450" y="2181375"/>
            <a:ext cx="3732900" cy="1182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User Interface</a:t>
            </a:r>
            <a:endParaRPr b="1"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single page application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bootstrap components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responsive (desktop and mobile)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3" name="Google Shape;93;p17"/>
          <p:cNvSpPr/>
          <p:nvPr/>
        </p:nvSpPr>
        <p:spPr>
          <a:xfrm>
            <a:off x="428450" y="3502101"/>
            <a:ext cx="3732900" cy="1048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data connectors</a:t>
            </a:r>
            <a:endParaRPr b="1"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python REST services</a:t>
            </a:r>
            <a:endParaRPr b="1"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3275" y="502188"/>
            <a:ext cx="4213249" cy="413912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272250" y="1166775"/>
            <a:ext cx="3626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Essential Steps: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AutoNum type="arabicPeriod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Input Emergency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AutoNum type="arabicPeriod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Retrieve conditions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AutoNum type="arabicPeriod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Compute Datum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AutoNum type="arabicPeriod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Select Search Units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AutoNum type="arabicPeriod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Compute Search Area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AutoNum type="arabicPeriod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Compute Search Path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AutoNum type="arabicPeriod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Show Results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6" name="Google Shape;106;p19"/>
          <p:cNvPicPr preferRelativeResize="0"/>
          <p:nvPr/>
        </p:nvPicPr>
        <p:blipFill rotWithShape="1">
          <a:blip r:embed="rId3">
            <a:alphaModFix/>
          </a:blip>
          <a:srcRect b="47731" l="14002" r="43163" t="7792"/>
          <a:stretch/>
        </p:blipFill>
        <p:spPr>
          <a:xfrm>
            <a:off x="3266950" y="923700"/>
            <a:ext cx="5078748" cy="329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330575" y="1283450"/>
            <a:ext cx="273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Input Data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Emergency Data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 rotWithShape="1">
          <a:blip r:embed="rId3">
            <a:alphaModFix/>
          </a:blip>
          <a:srcRect b="33806" l="55838" r="1327" t="21717"/>
          <a:stretch/>
        </p:blipFill>
        <p:spPr>
          <a:xfrm>
            <a:off x="3266950" y="923700"/>
            <a:ext cx="5078748" cy="329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/>
        </p:nvSpPr>
        <p:spPr>
          <a:xfrm>
            <a:off x="330575" y="1283450"/>
            <a:ext cx="2887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Input Data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Emergency Data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Last Known Position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/>
        </p:nvSpPr>
        <p:spPr>
          <a:xfrm>
            <a:off x="18525" y="45894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>
                <a:latin typeface="Verdana"/>
                <a:ea typeface="Verdana"/>
                <a:cs typeface="Verdana"/>
                <a:sym typeface="Verdana"/>
              </a:rPr>
              <a:t>Sarwapp - Applicazione web a supporto delle attività di Ricerca e Soccorso nel Canale di Sicilia.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Dott. Alessio Langiu – CNR. </a:t>
            </a:r>
            <a:r>
              <a:rPr lang="it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CALYPSO SOUTH - Final Meeting. Grand Hotel Baia Verde, Aci Castello (CT) </a:t>
            </a:r>
            <a:r>
              <a:rPr lang="it" sz="1200">
                <a:latin typeface="Verdana"/>
                <a:ea typeface="Verdana"/>
                <a:cs typeface="Verdana"/>
                <a:sym typeface="Verdana"/>
              </a:rPr>
              <a:t>22/10/2021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330575" y="1283450"/>
            <a:ext cx="2887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Input Data Section: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Emergency Data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Last Known Position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-"/>
            </a:pPr>
            <a:r>
              <a:rPr lang="it">
                <a:latin typeface="Verdana"/>
                <a:ea typeface="Verdana"/>
                <a:cs typeface="Verdana"/>
                <a:sym typeface="Verdana"/>
              </a:rPr>
              <a:t>Rescue Time of Arrival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1" name="Google Shape;121;p21"/>
          <p:cNvPicPr preferRelativeResize="0"/>
          <p:nvPr/>
        </p:nvPicPr>
        <p:blipFill rotWithShape="1">
          <a:blip r:embed="rId3">
            <a:alphaModFix/>
          </a:blip>
          <a:srcRect b="55512" l="15174" r="42803" t="21303"/>
          <a:stretch/>
        </p:blipFill>
        <p:spPr>
          <a:xfrm>
            <a:off x="3218375" y="865350"/>
            <a:ext cx="5944151" cy="2049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