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58" r:id="rId6"/>
    <p:sldId id="259" r:id="rId7"/>
    <p:sldId id="267" r:id="rId8"/>
    <p:sldId id="260" r:id="rId9"/>
    <p:sldId id="261" r:id="rId10"/>
    <p:sldId id="268" r:id="rId11"/>
    <p:sldId id="269" r:id="rId12"/>
    <p:sldId id="262" r:id="rId13"/>
    <p:sldId id="270" r:id="rId14"/>
    <p:sldId id="272" r:id="rId15"/>
    <p:sldId id="271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4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image" Target="../media/image3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image" Target="../media/image3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0CC817-BE6F-47CF-9D52-1510E5E739F1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F2E247-4759-4BA5-8303-001DFDAEFFE7}">
      <dgm:prSet phldrT="[Text]"/>
      <dgm:spPr>
        <a:solidFill>
          <a:schemeClr val="bg1"/>
        </a:solidFill>
        <a:ln>
          <a:solidFill>
            <a:srgbClr val="E34063"/>
          </a:solidFill>
        </a:ln>
      </dgm:spPr>
      <dgm:t>
        <a:bodyPr/>
        <a:lstStyle/>
        <a:p>
          <a:r>
            <a:rPr lang="en-US" dirty="0" smtClean="0">
              <a:solidFill>
                <a:schemeClr val="tx2">
                  <a:lumMod val="75000"/>
                </a:schemeClr>
              </a:solidFill>
            </a:rPr>
            <a:t>Models</a:t>
          </a:r>
          <a:endParaRPr lang="en-US" dirty="0">
            <a:solidFill>
              <a:schemeClr val="tx2">
                <a:lumMod val="75000"/>
              </a:schemeClr>
            </a:solidFill>
          </a:endParaRPr>
        </a:p>
      </dgm:t>
    </dgm:pt>
    <dgm:pt modelId="{44BCFAC1-1540-4220-BE70-29412DB68AAF}" type="parTrans" cxnId="{D644FCFB-70B8-4DFA-93B0-B92E22F907E4}">
      <dgm:prSet/>
      <dgm:spPr/>
      <dgm:t>
        <a:bodyPr/>
        <a:lstStyle/>
        <a:p>
          <a:endParaRPr lang="en-US"/>
        </a:p>
      </dgm:t>
    </dgm:pt>
    <dgm:pt modelId="{1642F35F-72A6-4300-9837-A936F5A1F37C}" type="sibTrans" cxnId="{D644FCFB-70B8-4DFA-93B0-B92E22F907E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rgbClr val="E34063"/>
          </a:solidFill>
        </a:ln>
      </dgm:spPr>
      <dgm:t>
        <a:bodyPr/>
        <a:lstStyle/>
        <a:p>
          <a:endParaRPr lang="en-US"/>
        </a:p>
      </dgm:t>
    </dgm:pt>
    <dgm:pt modelId="{B46E244D-01E9-4C58-BBAE-AB3CA014F87B}">
      <dgm:prSet phldrT="[Text]"/>
      <dgm:spPr>
        <a:solidFill>
          <a:schemeClr val="bg1"/>
        </a:solidFill>
        <a:ln>
          <a:solidFill>
            <a:srgbClr val="E34063"/>
          </a:solidFill>
        </a:ln>
      </dgm:spPr>
      <dgm:t>
        <a:bodyPr/>
        <a:lstStyle/>
        <a:p>
          <a:r>
            <a:rPr lang="en-US" dirty="0" smtClean="0">
              <a:solidFill>
                <a:schemeClr val="tx2">
                  <a:lumMod val="75000"/>
                </a:schemeClr>
              </a:solidFill>
            </a:rPr>
            <a:t>Remote sensing</a:t>
          </a:r>
          <a:endParaRPr lang="en-US" dirty="0">
            <a:solidFill>
              <a:schemeClr val="tx2">
                <a:lumMod val="75000"/>
              </a:schemeClr>
            </a:solidFill>
          </a:endParaRPr>
        </a:p>
      </dgm:t>
    </dgm:pt>
    <dgm:pt modelId="{AE928CA1-2518-4741-82E0-FAAE92A301B3}" type="parTrans" cxnId="{C0747993-4858-44A7-A076-8BC19584BF01}">
      <dgm:prSet/>
      <dgm:spPr/>
      <dgm:t>
        <a:bodyPr/>
        <a:lstStyle/>
        <a:p>
          <a:endParaRPr lang="en-US"/>
        </a:p>
      </dgm:t>
    </dgm:pt>
    <dgm:pt modelId="{EC69BDD7-E777-46FC-92D9-66C83C66E9D8}" type="sibTrans" cxnId="{C0747993-4858-44A7-A076-8BC19584BF01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solidFill>
            <a:srgbClr val="E34063"/>
          </a:solidFill>
        </a:ln>
      </dgm:spPr>
      <dgm:t>
        <a:bodyPr/>
        <a:lstStyle/>
        <a:p>
          <a:endParaRPr lang="en-US"/>
        </a:p>
      </dgm:t>
    </dgm:pt>
    <dgm:pt modelId="{A5FF819C-02CE-4E71-BB5B-B83970B4D4FE}">
      <dgm:prSet phldrT="[Text]"/>
      <dgm:spPr>
        <a:solidFill>
          <a:schemeClr val="bg1"/>
        </a:solidFill>
        <a:ln>
          <a:solidFill>
            <a:srgbClr val="E34063"/>
          </a:solidFill>
        </a:ln>
      </dgm:spPr>
      <dgm:t>
        <a:bodyPr/>
        <a:lstStyle/>
        <a:p>
          <a:r>
            <a:rPr lang="en-US" dirty="0" smtClean="0">
              <a:solidFill>
                <a:schemeClr val="tx2">
                  <a:lumMod val="75000"/>
                </a:schemeClr>
              </a:solidFill>
            </a:rPr>
            <a:t>Coastal observations</a:t>
          </a:r>
          <a:endParaRPr lang="en-US" dirty="0">
            <a:solidFill>
              <a:schemeClr val="tx2">
                <a:lumMod val="75000"/>
              </a:schemeClr>
            </a:solidFill>
          </a:endParaRPr>
        </a:p>
      </dgm:t>
    </dgm:pt>
    <dgm:pt modelId="{8F3F8835-4634-408E-ABEF-E1A5480212AF}" type="parTrans" cxnId="{5B826420-DA44-4E12-BE52-EC77BCC2BEB8}">
      <dgm:prSet/>
      <dgm:spPr/>
      <dgm:t>
        <a:bodyPr/>
        <a:lstStyle/>
        <a:p>
          <a:endParaRPr lang="en-US"/>
        </a:p>
      </dgm:t>
    </dgm:pt>
    <dgm:pt modelId="{5C48E748-A1D6-4148-AD01-7B597A09036A}" type="sibTrans" cxnId="{5B826420-DA44-4E12-BE52-EC77BCC2BEB8}">
      <dgm:prSet/>
      <dgm:spPr>
        <a:blipFill>
          <a:blip xmlns:r="http://schemas.openxmlformats.org/officeDocument/2006/relationships" r:embed="rId3"/>
          <a:srcRect/>
          <a:stretch>
            <a:fillRect t="-8000" b="-8000"/>
          </a:stretch>
        </a:blipFill>
        <a:ln>
          <a:solidFill>
            <a:srgbClr val="E34063"/>
          </a:solidFill>
        </a:ln>
      </dgm:spPr>
      <dgm:t>
        <a:bodyPr/>
        <a:lstStyle/>
        <a:p>
          <a:endParaRPr lang="en-US"/>
        </a:p>
      </dgm:t>
    </dgm:pt>
    <dgm:pt modelId="{5C70C328-8439-4D02-9E23-4E8C85FC48A7}" type="pres">
      <dgm:prSet presAssocID="{580CC817-BE6F-47CF-9D52-1510E5E739F1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A982943C-31B4-48B8-A945-3FE19860B807}" type="pres">
      <dgm:prSet presAssocID="{FEF2E247-4759-4BA5-8303-001DFDAEFFE7}" presName="text1" presStyleCnt="0"/>
      <dgm:spPr/>
    </dgm:pt>
    <dgm:pt modelId="{FBC74164-6754-4CA7-B361-7DA404F281DD}" type="pres">
      <dgm:prSet presAssocID="{FEF2E247-4759-4BA5-8303-001DFDAEFFE7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C104CE-E952-4DFD-9E8D-A1DE7AA4904B}" type="pres">
      <dgm:prSet presAssocID="{FEF2E247-4759-4BA5-8303-001DFDAEFFE7}" presName="textaccent1" presStyleCnt="0"/>
      <dgm:spPr/>
    </dgm:pt>
    <dgm:pt modelId="{3252621B-9793-46EB-B27E-BD6481B08559}" type="pres">
      <dgm:prSet presAssocID="{FEF2E247-4759-4BA5-8303-001DFDAEFFE7}" presName="accentRepeatNode" presStyleLbl="solidAlignAcc1" presStyleIdx="0" presStyleCnt="6"/>
      <dgm:spPr>
        <a:solidFill>
          <a:schemeClr val="bg1"/>
        </a:solidFill>
      </dgm:spPr>
    </dgm:pt>
    <dgm:pt modelId="{D0255334-56AF-413C-9C5C-E470954F0E6E}" type="pres">
      <dgm:prSet presAssocID="{1642F35F-72A6-4300-9837-A936F5A1F37C}" presName="image1" presStyleCnt="0"/>
      <dgm:spPr/>
    </dgm:pt>
    <dgm:pt modelId="{7E076E94-BC5C-4B08-BD9F-7F2B681D32F9}" type="pres">
      <dgm:prSet presAssocID="{1642F35F-72A6-4300-9837-A936F5A1F37C}" presName="imageRepeatNode" presStyleLbl="alignAcc1" presStyleIdx="0" presStyleCnt="3"/>
      <dgm:spPr/>
      <dgm:t>
        <a:bodyPr/>
        <a:lstStyle/>
        <a:p>
          <a:endParaRPr lang="en-US"/>
        </a:p>
      </dgm:t>
    </dgm:pt>
    <dgm:pt modelId="{94B36B6F-7816-422F-874C-2CC08A98EEA2}" type="pres">
      <dgm:prSet presAssocID="{1642F35F-72A6-4300-9837-A936F5A1F37C}" presName="imageaccent1" presStyleCnt="0"/>
      <dgm:spPr/>
    </dgm:pt>
    <dgm:pt modelId="{A28C5473-5CA7-410A-8F72-64C292E5F669}" type="pres">
      <dgm:prSet presAssocID="{1642F35F-72A6-4300-9837-A936F5A1F37C}" presName="accentRepeatNode" presStyleLbl="solidAlignAcc1" presStyleIdx="1" presStyleCnt="6"/>
      <dgm:spPr>
        <a:solidFill>
          <a:schemeClr val="bg1"/>
        </a:solidFill>
      </dgm:spPr>
    </dgm:pt>
    <dgm:pt modelId="{414D9B6B-5B4C-442B-9070-0DC5F7D728BD}" type="pres">
      <dgm:prSet presAssocID="{B46E244D-01E9-4C58-BBAE-AB3CA014F87B}" presName="text2" presStyleCnt="0"/>
      <dgm:spPr/>
    </dgm:pt>
    <dgm:pt modelId="{F4AA1319-AA8F-4848-812A-732E1F333275}" type="pres">
      <dgm:prSet presAssocID="{B46E244D-01E9-4C58-BBAE-AB3CA014F87B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BD9B46-16CE-47BC-9B37-63E4BBF3FA6A}" type="pres">
      <dgm:prSet presAssocID="{B46E244D-01E9-4C58-BBAE-AB3CA014F87B}" presName="textaccent2" presStyleCnt="0"/>
      <dgm:spPr/>
    </dgm:pt>
    <dgm:pt modelId="{4C698CE0-123A-4F39-823B-27827B6B6452}" type="pres">
      <dgm:prSet presAssocID="{B46E244D-01E9-4C58-BBAE-AB3CA014F87B}" presName="accentRepeatNode" presStyleLbl="solidAlignAcc1" presStyleIdx="2" presStyleCnt="6"/>
      <dgm:spPr/>
    </dgm:pt>
    <dgm:pt modelId="{C7B67DA8-00A4-4E5F-827B-6685CA16882C}" type="pres">
      <dgm:prSet presAssocID="{EC69BDD7-E777-46FC-92D9-66C83C66E9D8}" presName="image2" presStyleCnt="0"/>
      <dgm:spPr/>
    </dgm:pt>
    <dgm:pt modelId="{FEA6471A-87ED-4F81-9071-FAB5DE364C10}" type="pres">
      <dgm:prSet presAssocID="{EC69BDD7-E777-46FC-92D9-66C83C66E9D8}" presName="imageRepeatNode" presStyleLbl="alignAcc1" presStyleIdx="1" presStyleCnt="3"/>
      <dgm:spPr/>
      <dgm:t>
        <a:bodyPr/>
        <a:lstStyle/>
        <a:p>
          <a:endParaRPr lang="en-US"/>
        </a:p>
      </dgm:t>
    </dgm:pt>
    <dgm:pt modelId="{28EEFB53-89B4-4964-A1AB-9A48A07E9310}" type="pres">
      <dgm:prSet presAssocID="{EC69BDD7-E777-46FC-92D9-66C83C66E9D8}" presName="imageaccent2" presStyleCnt="0"/>
      <dgm:spPr/>
    </dgm:pt>
    <dgm:pt modelId="{ED9C1E68-6A30-4E06-A646-8E91B63D7616}" type="pres">
      <dgm:prSet presAssocID="{EC69BDD7-E777-46FC-92D9-66C83C66E9D8}" presName="accentRepeatNode" presStyleLbl="solidAlignAcc1" presStyleIdx="3" presStyleCnt="6"/>
      <dgm:spPr/>
    </dgm:pt>
    <dgm:pt modelId="{29E01161-B8F5-4377-8576-C1F07887B420}" type="pres">
      <dgm:prSet presAssocID="{A5FF819C-02CE-4E71-BB5B-B83970B4D4FE}" presName="text3" presStyleCnt="0"/>
      <dgm:spPr/>
    </dgm:pt>
    <dgm:pt modelId="{9698AD94-C5FC-4687-9C87-A1CD2E7EFFF3}" type="pres">
      <dgm:prSet presAssocID="{A5FF819C-02CE-4E71-BB5B-B83970B4D4FE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015568-85F5-42D9-B0B9-87C571E1490A}" type="pres">
      <dgm:prSet presAssocID="{A5FF819C-02CE-4E71-BB5B-B83970B4D4FE}" presName="textaccent3" presStyleCnt="0"/>
      <dgm:spPr/>
    </dgm:pt>
    <dgm:pt modelId="{E72EA778-4133-41D8-9091-18BCD0F652A0}" type="pres">
      <dgm:prSet presAssocID="{A5FF819C-02CE-4E71-BB5B-B83970B4D4FE}" presName="accentRepeatNode" presStyleLbl="solidAlignAcc1" presStyleIdx="4" presStyleCnt="6"/>
      <dgm:spPr/>
    </dgm:pt>
    <dgm:pt modelId="{E9310DB1-3C78-4B15-B812-B939C1D81803}" type="pres">
      <dgm:prSet presAssocID="{5C48E748-A1D6-4148-AD01-7B597A09036A}" presName="image3" presStyleCnt="0"/>
      <dgm:spPr/>
    </dgm:pt>
    <dgm:pt modelId="{9ACBB169-1AC5-4812-8155-49353E6A2BA3}" type="pres">
      <dgm:prSet presAssocID="{5C48E748-A1D6-4148-AD01-7B597A09036A}" presName="imageRepeatNode" presStyleLbl="alignAcc1" presStyleIdx="2" presStyleCnt="3"/>
      <dgm:spPr/>
      <dgm:t>
        <a:bodyPr/>
        <a:lstStyle/>
        <a:p>
          <a:endParaRPr lang="en-US"/>
        </a:p>
      </dgm:t>
    </dgm:pt>
    <dgm:pt modelId="{1BFBB7AA-3DA8-4929-BEF8-9D41A85225E2}" type="pres">
      <dgm:prSet presAssocID="{5C48E748-A1D6-4148-AD01-7B597A09036A}" presName="imageaccent3" presStyleCnt="0"/>
      <dgm:spPr/>
    </dgm:pt>
    <dgm:pt modelId="{1061D9B9-0160-438B-A45F-67C7C9D85916}" type="pres">
      <dgm:prSet presAssocID="{5C48E748-A1D6-4148-AD01-7B597A09036A}" presName="accentRepeatNode" presStyleLbl="solidAlignAcc1" presStyleIdx="5" presStyleCnt="6"/>
      <dgm:spPr/>
    </dgm:pt>
  </dgm:ptLst>
  <dgm:cxnLst>
    <dgm:cxn modelId="{EF765845-D849-43D0-B02A-47BC8B05A570}" type="presOf" srcId="{EC69BDD7-E777-46FC-92D9-66C83C66E9D8}" destId="{FEA6471A-87ED-4F81-9071-FAB5DE364C10}" srcOrd="0" destOrd="0" presId="urn:microsoft.com/office/officeart/2008/layout/HexagonCluster"/>
    <dgm:cxn modelId="{4191B6B1-757F-42F8-9249-CE7E9A95488D}" type="presOf" srcId="{FEF2E247-4759-4BA5-8303-001DFDAEFFE7}" destId="{FBC74164-6754-4CA7-B361-7DA404F281DD}" srcOrd="0" destOrd="0" presId="urn:microsoft.com/office/officeart/2008/layout/HexagonCluster"/>
    <dgm:cxn modelId="{5B826420-DA44-4E12-BE52-EC77BCC2BEB8}" srcId="{580CC817-BE6F-47CF-9D52-1510E5E739F1}" destId="{A5FF819C-02CE-4E71-BB5B-B83970B4D4FE}" srcOrd="2" destOrd="0" parTransId="{8F3F8835-4634-408E-ABEF-E1A5480212AF}" sibTransId="{5C48E748-A1D6-4148-AD01-7B597A09036A}"/>
    <dgm:cxn modelId="{CB38EF54-9E0F-4C3D-8D1E-5468AD396C05}" type="presOf" srcId="{580CC817-BE6F-47CF-9D52-1510E5E739F1}" destId="{5C70C328-8439-4D02-9E23-4E8C85FC48A7}" srcOrd="0" destOrd="0" presId="urn:microsoft.com/office/officeart/2008/layout/HexagonCluster"/>
    <dgm:cxn modelId="{2D0F94B2-9DC0-4155-A349-59B96FD47E94}" type="presOf" srcId="{1642F35F-72A6-4300-9837-A936F5A1F37C}" destId="{7E076E94-BC5C-4B08-BD9F-7F2B681D32F9}" srcOrd="0" destOrd="0" presId="urn:microsoft.com/office/officeart/2008/layout/HexagonCluster"/>
    <dgm:cxn modelId="{D644FCFB-70B8-4DFA-93B0-B92E22F907E4}" srcId="{580CC817-BE6F-47CF-9D52-1510E5E739F1}" destId="{FEF2E247-4759-4BA5-8303-001DFDAEFFE7}" srcOrd="0" destOrd="0" parTransId="{44BCFAC1-1540-4220-BE70-29412DB68AAF}" sibTransId="{1642F35F-72A6-4300-9837-A936F5A1F37C}"/>
    <dgm:cxn modelId="{EE6AA3CB-75D6-4D8C-8634-E693A79BA32F}" type="presOf" srcId="{B46E244D-01E9-4C58-BBAE-AB3CA014F87B}" destId="{F4AA1319-AA8F-4848-812A-732E1F333275}" srcOrd="0" destOrd="0" presId="urn:microsoft.com/office/officeart/2008/layout/HexagonCluster"/>
    <dgm:cxn modelId="{CDC0C432-9297-4F91-BF7B-2E33DA263151}" type="presOf" srcId="{A5FF819C-02CE-4E71-BB5B-B83970B4D4FE}" destId="{9698AD94-C5FC-4687-9C87-A1CD2E7EFFF3}" srcOrd="0" destOrd="0" presId="urn:microsoft.com/office/officeart/2008/layout/HexagonCluster"/>
    <dgm:cxn modelId="{C0747993-4858-44A7-A076-8BC19584BF01}" srcId="{580CC817-BE6F-47CF-9D52-1510E5E739F1}" destId="{B46E244D-01E9-4C58-BBAE-AB3CA014F87B}" srcOrd="1" destOrd="0" parTransId="{AE928CA1-2518-4741-82E0-FAAE92A301B3}" sibTransId="{EC69BDD7-E777-46FC-92D9-66C83C66E9D8}"/>
    <dgm:cxn modelId="{C60D851F-09EF-4132-AB5A-95EE3738E811}" type="presOf" srcId="{5C48E748-A1D6-4148-AD01-7B597A09036A}" destId="{9ACBB169-1AC5-4812-8155-49353E6A2BA3}" srcOrd="0" destOrd="0" presId="urn:microsoft.com/office/officeart/2008/layout/HexagonCluster"/>
    <dgm:cxn modelId="{86CDC1B0-4152-4E85-A792-C21C6605345D}" type="presParOf" srcId="{5C70C328-8439-4D02-9E23-4E8C85FC48A7}" destId="{A982943C-31B4-48B8-A945-3FE19860B807}" srcOrd="0" destOrd="0" presId="urn:microsoft.com/office/officeart/2008/layout/HexagonCluster"/>
    <dgm:cxn modelId="{238BBA28-D490-43F9-A921-7F328D90D87F}" type="presParOf" srcId="{A982943C-31B4-48B8-A945-3FE19860B807}" destId="{FBC74164-6754-4CA7-B361-7DA404F281DD}" srcOrd="0" destOrd="0" presId="urn:microsoft.com/office/officeart/2008/layout/HexagonCluster"/>
    <dgm:cxn modelId="{25CBC3AE-A1E0-4164-9AAC-EFCDDFB33B34}" type="presParOf" srcId="{5C70C328-8439-4D02-9E23-4E8C85FC48A7}" destId="{D3C104CE-E952-4DFD-9E8D-A1DE7AA4904B}" srcOrd="1" destOrd="0" presId="urn:microsoft.com/office/officeart/2008/layout/HexagonCluster"/>
    <dgm:cxn modelId="{844711AA-374E-4FB9-A0CE-D90D6DA19D67}" type="presParOf" srcId="{D3C104CE-E952-4DFD-9E8D-A1DE7AA4904B}" destId="{3252621B-9793-46EB-B27E-BD6481B08559}" srcOrd="0" destOrd="0" presId="urn:microsoft.com/office/officeart/2008/layout/HexagonCluster"/>
    <dgm:cxn modelId="{62EC3CAB-D6F6-4AC0-9BE7-80EC583CCD36}" type="presParOf" srcId="{5C70C328-8439-4D02-9E23-4E8C85FC48A7}" destId="{D0255334-56AF-413C-9C5C-E470954F0E6E}" srcOrd="2" destOrd="0" presId="urn:microsoft.com/office/officeart/2008/layout/HexagonCluster"/>
    <dgm:cxn modelId="{9CC6EB3E-4380-4ACA-8DC4-5276BFB14131}" type="presParOf" srcId="{D0255334-56AF-413C-9C5C-E470954F0E6E}" destId="{7E076E94-BC5C-4B08-BD9F-7F2B681D32F9}" srcOrd="0" destOrd="0" presId="urn:microsoft.com/office/officeart/2008/layout/HexagonCluster"/>
    <dgm:cxn modelId="{C3E6C488-C42B-4A17-81AA-43A8DE42DBEF}" type="presParOf" srcId="{5C70C328-8439-4D02-9E23-4E8C85FC48A7}" destId="{94B36B6F-7816-422F-874C-2CC08A98EEA2}" srcOrd="3" destOrd="0" presId="urn:microsoft.com/office/officeart/2008/layout/HexagonCluster"/>
    <dgm:cxn modelId="{F030E6F7-B8E0-40BD-87DD-B451183035A2}" type="presParOf" srcId="{94B36B6F-7816-422F-874C-2CC08A98EEA2}" destId="{A28C5473-5CA7-410A-8F72-64C292E5F669}" srcOrd="0" destOrd="0" presId="urn:microsoft.com/office/officeart/2008/layout/HexagonCluster"/>
    <dgm:cxn modelId="{70A3BEC4-500F-4D2B-A2CD-19248B56357C}" type="presParOf" srcId="{5C70C328-8439-4D02-9E23-4E8C85FC48A7}" destId="{414D9B6B-5B4C-442B-9070-0DC5F7D728BD}" srcOrd="4" destOrd="0" presId="urn:microsoft.com/office/officeart/2008/layout/HexagonCluster"/>
    <dgm:cxn modelId="{F7E72A77-5DE4-432B-A3CF-CC9240C78809}" type="presParOf" srcId="{414D9B6B-5B4C-442B-9070-0DC5F7D728BD}" destId="{F4AA1319-AA8F-4848-812A-732E1F333275}" srcOrd="0" destOrd="0" presId="urn:microsoft.com/office/officeart/2008/layout/HexagonCluster"/>
    <dgm:cxn modelId="{D344D637-2D8D-4C5E-8334-B826BCC18020}" type="presParOf" srcId="{5C70C328-8439-4D02-9E23-4E8C85FC48A7}" destId="{E5BD9B46-16CE-47BC-9B37-63E4BBF3FA6A}" srcOrd="5" destOrd="0" presId="urn:microsoft.com/office/officeart/2008/layout/HexagonCluster"/>
    <dgm:cxn modelId="{D828AD3E-75AF-4D79-9071-21C6DF7280C1}" type="presParOf" srcId="{E5BD9B46-16CE-47BC-9B37-63E4BBF3FA6A}" destId="{4C698CE0-123A-4F39-823B-27827B6B6452}" srcOrd="0" destOrd="0" presId="urn:microsoft.com/office/officeart/2008/layout/HexagonCluster"/>
    <dgm:cxn modelId="{559F0831-9512-46D7-A7B5-851761C0F8A8}" type="presParOf" srcId="{5C70C328-8439-4D02-9E23-4E8C85FC48A7}" destId="{C7B67DA8-00A4-4E5F-827B-6685CA16882C}" srcOrd="6" destOrd="0" presId="urn:microsoft.com/office/officeart/2008/layout/HexagonCluster"/>
    <dgm:cxn modelId="{AD935CFD-BBD7-4278-A3F2-9BEF2AD96E77}" type="presParOf" srcId="{C7B67DA8-00A4-4E5F-827B-6685CA16882C}" destId="{FEA6471A-87ED-4F81-9071-FAB5DE364C10}" srcOrd="0" destOrd="0" presId="urn:microsoft.com/office/officeart/2008/layout/HexagonCluster"/>
    <dgm:cxn modelId="{8C5B89F7-DE99-46E3-B818-E8B7243B6172}" type="presParOf" srcId="{5C70C328-8439-4D02-9E23-4E8C85FC48A7}" destId="{28EEFB53-89B4-4964-A1AB-9A48A07E9310}" srcOrd="7" destOrd="0" presId="urn:microsoft.com/office/officeart/2008/layout/HexagonCluster"/>
    <dgm:cxn modelId="{44267F6E-1D7F-417A-AACB-18C5379BD273}" type="presParOf" srcId="{28EEFB53-89B4-4964-A1AB-9A48A07E9310}" destId="{ED9C1E68-6A30-4E06-A646-8E91B63D7616}" srcOrd="0" destOrd="0" presId="urn:microsoft.com/office/officeart/2008/layout/HexagonCluster"/>
    <dgm:cxn modelId="{EE9F4E11-B6B5-4E85-9162-5778819F50E3}" type="presParOf" srcId="{5C70C328-8439-4D02-9E23-4E8C85FC48A7}" destId="{29E01161-B8F5-4377-8576-C1F07887B420}" srcOrd="8" destOrd="0" presId="urn:microsoft.com/office/officeart/2008/layout/HexagonCluster"/>
    <dgm:cxn modelId="{837DE027-A76C-4ECA-A76E-587169CE5E63}" type="presParOf" srcId="{29E01161-B8F5-4377-8576-C1F07887B420}" destId="{9698AD94-C5FC-4687-9C87-A1CD2E7EFFF3}" srcOrd="0" destOrd="0" presId="urn:microsoft.com/office/officeart/2008/layout/HexagonCluster"/>
    <dgm:cxn modelId="{DC93A952-BE1B-4FCB-AC51-750966B8A219}" type="presParOf" srcId="{5C70C328-8439-4D02-9E23-4E8C85FC48A7}" destId="{66015568-85F5-42D9-B0B9-87C571E1490A}" srcOrd="9" destOrd="0" presId="urn:microsoft.com/office/officeart/2008/layout/HexagonCluster"/>
    <dgm:cxn modelId="{D7C79A27-7291-45C7-BAF3-543A4E748EF2}" type="presParOf" srcId="{66015568-85F5-42D9-B0B9-87C571E1490A}" destId="{E72EA778-4133-41D8-9091-18BCD0F652A0}" srcOrd="0" destOrd="0" presId="urn:microsoft.com/office/officeart/2008/layout/HexagonCluster"/>
    <dgm:cxn modelId="{473C8F04-208D-4104-BE7E-9E9C69A7F80C}" type="presParOf" srcId="{5C70C328-8439-4D02-9E23-4E8C85FC48A7}" destId="{E9310DB1-3C78-4B15-B812-B939C1D81803}" srcOrd="10" destOrd="0" presId="urn:microsoft.com/office/officeart/2008/layout/HexagonCluster"/>
    <dgm:cxn modelId="{1839CFC9-6E02-4F34-8C03-40FE23AE7353}" type="presParOf" srcId="{E9310DB1-3C78-4B15-B812-B939C1D81803}" destId="{9ACBB169-1AC5-4812-8155-49353E6A2BA3}" srcOrd="0" destOrd="0" presId="urn:microsoft.com/office/officeart/2008/layout/HexagonCluster"/>
    <dgm:cxn modelId="{FB83B76F-B4F6-4481-B359-55D2916895F9}" type="presParOf" srcId="{5C70C328-8439-4D02-9E23-4E8C85FC48A7}" destId="{1BFBB7AA-3DA8-4929-BEF8-9D41A85225E2}" srcOrd="11" destOrd="0" presId="urn:microsoft.com/office/officeart/2008/layout/HexagonCluster"/>
    <dgm:cxn modelId="{CF02FACB-A413-47F7-9245-C82F126FBB99}" type="presParOf" srcId="{1BFBB7AA-3DA8-4929-BEF8-9D41A85225E2}" destId="{1061D9B9-0160-438B-A45F-67C7C9D85916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C74164-6754-4CA7-B361-7DA404F281DD}">
      <dsp:nvSpPr>
        <dsp:cNvPr id="0" name=""/>
        <dsp:cNvSpPr/>
      </dsp:nvSpPr>
      <dsp:spPr>
        <a:xfrm>
          <a:off x="2491673" y="3541646"/>
          <a:ext cx="2501697" cy="2156899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12700" cap="flat" cmpd="sng" algn="ctr">
          <a:solidFill>
            <a:srgbClr val="E340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3020" rIns="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tx2">
                  <a:lumMod val="75000"/>
                </a:schemeClr>
              </a:solidFill>
            </a:rPr>
            <a:t>Models</a:t>
          </a:r>
          <a:endParaRPr lang="en-US" sz="26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879889" y="3876356"/>
        <a:ext cx="1725265" cy="1487479"/>
      </dsp:txXfrm>
    </dsp:sp>
    <dsp:sp modelId="{3252621B-9793-46EB-B27E-BD6481B08559}">
      <dsp:nvSpPr>
        <dsp:cNvPr id="0" name=""/>
        <dsp:cNvSpPr/>
      </dsp:nvSpPr>
      <dsp:spPr>
        <a:xfrm>
          <a:off x="2556663" y="4493873"/>
          <a:ext cx="292903" cy="252445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076E94-BC5C-4B08-BD9F-7F2B681D32F9}">
      <dsp:nvSpPr>
        <dsp:cNvPr id="0" name=""/>
        <dsp:cNvSpPr/>
      </dsp:nvSpPr>
      <dsp:spPr>
        <a:xfrm>
          <a:off x="353211" y="2383131"/>
          <a:ext cx="2501697" cy="215689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rgbClr val="E340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8C5473-5CA7-410A-8F72-64C292E5F669}">
      <dsp:nvSpPr>
        <dsp:cNvPr id="0" name=""/>
        <dsp:cNvSpPr/>
      </dsp:nvSpPr>
      <dsp:spPr>
        <a:xfrm>
          <a:off x="2056324" y="4255104"/>
          <a:ext cx="292903" cy="252445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A1319-AA8F-4848-812A-732E1F333275}">
      <dsp:nvSpPr>
        <dsp:cNvPr id="0" name=""/>
        <dsp:cNvSpPr/>
      </dsp:nvSpPr>
      <dsp:spPr>
        <a:xfrm>
          <a:off x="4623012" y="2357488"/>
          <a:ext cx="2501697" cy="2156899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12700" cap="flat" cmpd="sng" algn="ctr">
          <a:solidFill>
            <a:srgbClr val="E340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3020" rIns="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tx2">
                  <a:lumMod val="75000"/>
                </a:schemeClr>
              </a:solidFill>
            </a:rPr>
            <a:t>Remote sensing</a:t>
          </a:r>
          <a:endParaRPr lang="en-US" sz="26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011228" y="2692198"/>
        <a:ext cx="1725265" cy="1487479"/>
      </dsp:txXfrm>
    </dsp:sp>
    <dsp:sp modelId="{4C698CE0-123A-4F39-823B-27827B6B6452}">
      <dsp:nvSpPr>
        <dsp:cNvPr id="0" name=""/>
        <dsp:cNvSpPr/>
      </dsp:nvSpPr>
      <dsp:spPr>
        <a:xfrm>
          <a:off x="6333247" y="4227181"/>
          <a:ext cx="292903" cy="2524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A6471A-87ED-4F81-9071-FAB5DE364C10}">
      <dsp:nvSpPr>
        <dsp:cNvPr id="0" name=""/>
        <dsp:cNvSpPr/>
      </dsp:nvSpPr>
      <dsp:spPr>
        <a:xfrm>
          <a:off x="6754352" y="3541646"/>
          <a:ext cx="2501697" cy="215689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rgbClr val="E340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C1E68-6A30-4E06-A646-8E91B63D7616}">
      <dsp:nvSpPr>
        <dsp:cNvPr id="0" name=""/>
        <dsp:cNvSpPr/>
      </dsp:nvSpPr>
      <dsp:spPr>
        <a:xfrm>
          <a:off x="6819342" y="4493873"/>
          <a:ext cx="292903" cy="2524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98AD94-C5FC-4687-9C87-A1CD2E7EFFF3}">
      <dsp:nvSpPr>
        <dsp:cNvPr id="0" name=""/>
        <dsp:cNvSpPr/>
      </dsp:nvSpPr>
      <dsp:spPr>
        <a:xfrm>
          <a:off x="2491673" y="1178459"/>
          <a:ext cx="2501697" cy="2156899"/>
        </a:xfrm>
        <a:prstGeom prst="hexagon">
          <a:avLst>
            <a:gd name="adj" fmla="val 25000"/>
            <a:gd name="vf" fmla="val 115470"/>
          </a:avLst>
        </a:prstGeom>
        <a:solidFill>
          <a:schemeClr val="bg1"/>
        </a:solidFill>
        <a:ln w="12700" cap="flat" cmpd="sng" algn="ctr">
          <a:solidFill>
            <a:srgbClr val="E340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3020" rIns="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tx2">
                  <a:lumMod val="75000"/>
                </a:schemeClr>
              </a:solidFill>
            </a:rPr>
            <a:t>Coastal observations</a:t>
          </a:r>
          <a:endParaRPr lang="en-US" sz="26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879889" y="1513169"/>
        <a:ext cx="1725265" cy="1487479"/>
      </dsp:txXfrm>
    </dsp:sp>
    <dsp:sp modelId="{E72EA778-4133-41D8-9091-18BCD0F652A0}">
      <dsp:nvSpPr>
        <dsp:cNvPr id="0" name=""/>
        <dsp:cNvSpPr/>
      </dsp:nvSpPr>
      <dsp:spPr>
        <a:xfrm>
          <a:off x="4187663" y="1225187"/>
          <a:ext cx="292903" cy="2524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BB169-1AC5-4812-8155-49353E6A2BA3}">
      <dsp:nvSpPr>
        <dsp:cNvPr id="0" name=""/>
        <dsp:cNvSpPr/>
      </dsp:nvSpPr>
      <dsp:spPr>
        <a:xfrm>
          <a:off x="4623012" y="0"/>
          <a:ext cx="2501697" cy="215689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/>
          <a:srcRect/>
          <a:stretch>
            <a:fillRect t="-8000" b="-8000"/>
          </a:stretch>
        </a:blipFill>
        <a:ln w="12700" cap="flat" cmpd="sng" algn="ctr">
          <a:solidFill>
            <a:srgbClr val="E3406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61D9B9-0160-438B-A45F-67C7C9D85916}">
      <dsp:nvSpPr>
        <dsp:cNvPr id="0" name=""/>
        <dsp:cNvSpPr/>
      </dsp:nvSpPr>
      <dsp:spPr>
        <a:xfrm>
          <a:off x="4696906" y="947098"/>
          <a:ext cx="292903" cy="2524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EB62-85AF-441C-B5B5-880AB3A631A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051D-B04C-48D3-B12E-76F33686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47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EB62-85AF-441C-B5B5-880AB3A631A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051D-B04C-48D3-B12E-76F33686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EB62-85AF-441C-B5B5-880AB3A631A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051D-B04C-48D3-B12E-76F33686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5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EB62-85AF-441C-B5B5-880AB3A631A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051D-B04C-48D3-B12E-76F33686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9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EB62-85AF-441C-B5B5-880AB3A631A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051D-B04C-48D3-B12E-76F33686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22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EB62-85AF-441C-B5B5-880AB3A631A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051D-B04C-48D3-B12E-76F33686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03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EB62-85AF-441C-B5B5-880AB3A631A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051D-B04C-48D3-B12E-76F33686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30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EB62-85AF-441C-B5B5-880AB3A631A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051D-B04C-48D3-B12E-76F33686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9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EB62-85AF-441C-B5B5-880AB3A631A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051D-B04C-48D3-B12E-76F33686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6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EB62-85AF-441C-B5B5-880AB3A631A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051D-B04C-48D3-B12E-76F33686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1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AEB62-85AF-441C-B5B5-880AB3A631A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051D-B04C-48D3-B12E-76F33686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68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AEB62-85AF-441C-B5B5-880AB3A631A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051D-B04C-48D3-B12E-76F336861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5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1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5.png"/><Relationship Id="rId5" Type="http://schemas.openxmlformats.org/officeDocument/2006/relationships/image" Target="../media/image2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15.jpeg"/><Relationship Id="rId5" Type="http://schemas.openxmlformats.org/officeDocument/2006/relationships/image" Target="../media/image2.png"/><Relationship Id="rId10" Type="http://schemas.openxmlformats.org/officeDocument/2006/relationships/image" Target="../media/image14.jp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00" y="83127"/>
            <a:ext cx="3544942" cy="172641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0" y="5130800"/>
            <a:ext cx="12192000" cy="1724029"/>
            <a:chOff x="0" y="5130800"/>
            <a:chExt cx="12192000" cy="1724029"/>
          </a:xfrm>
        </p:grpSpPr>
        <p:sp>
          <p:nvSpPr>
            <p:cNvPr id="6" name="Rectangle 5"/>
            <p:cNvSpPr/>
            <p:nvPr/>
          </p:nvSpPr>
          <p:spPr>
            <a:xfrm>
              <a:off x="0" y="5269473"/>
              <a:ext cx="12192000" cy="1585356"/>
            </a:xfrm>
            <a:prstGeom prst="rect">
              <a:avLst/>
            </a:prstGeom>
            <a:solidFill>
              <a:srgbClr val="E340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0942797" y="5445125"/>
              <a:ext cx="2382" cy="140400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11090754" y="5400583"/>
              <a:ext cx="571818" cy="560668"/>
              <a:chOff x="11182194" y="5400583"/>
              <a:chExt cx="571818" cy="56066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2194" y="5400583"/>
                <a:ext cx="571818" cy="560668"/>
              </a:xfrm>
              <a:prstGeom prst="rect">
                <a:avLst/>
              </a:prstGeom>
            </p:spPr>
          </p:pic>
          <p:sp>
            <p:nvSpPr>
              <p:cNvPr id="19" name="Oval 18"/>
              <p:cNvSpPr/>
              <p:nvPr/>
            </p:nvSpPr>
            <p:spPr>
              <a:xfrm>
                <a:off x="11239506" y="5441064"/>
                <a:ext cx="457194" cy="439036"/>
              </a:xfrm>
              <a:prstGeom prst="ellipse">
                <a:avLst/>
              </a:prstGeom>
              <a:noFill/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 2"/>
            <p:cNvSpPr>
              <a:spLocks noChangeArrowheads="1"/>
            </p:cNvSpPr>
            <p:nvPr/>
          </p:nvSpPr>
          <p:spPr bwMode="auto">
            <a:xfrm>
              <a:off x="10741750" y="5724798"/>
              <a:ext cx="184730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0800"/>
              <a:ext cx="4145800" cy="1718325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1113625" y="1968225"/>
            <a:ext cx="97745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b="1" dirty="0" smtClean="0">
                <a:solidFill>
                  <a:schemeClr val="tx2">
                    <a:lumMod val="75000"/>
                  </a:schemeClr>
                </a:solidFill>
              </a:rPr>
              <a:t>PORTO</a:t>
            </a:r>
            <a:endParaRPr lang="en-US" sz="6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51554" y="3534001"/>
            <a:ext cx="51007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CALYPSO South Final Meeting</a:t>
            </a:r>
          </a:p>
          <a:p>
            <a:pPr algn="r"/>
            <a:r>
              <a:rPr lang="en-GB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22</a:t>
            </a:r>
            <a:r>
              <a:rPr lang="en-GB" sz="2400" i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nd</a:t>
            </a:r>
            <a:r>
              <a:rPr lang="en-GB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October 2021</a:t>
            </a:r>
          </a:p>
          <a:p>
            <a:pPr algn="r"/>
            <a:r>
              <a:rPr lang="en-GB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Audrey Zammit</a:t>
            </a:r>
            <a:endParaRPr lang="en-US" sz="2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8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00" y="83127"/>
            <a:ext cx="3544942" cy="1726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66971"/>
            <a:ext cx="12192000" cy="787857"/>
          </a:xfrm>
          <a:prstGeom prst="rect">
            <a:avLst/>
          </a:prstGeom>
          <a:solidFill>
            <a:srgbClr val="E34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121234" y="6126297"/>
            <a:ext cx="571818" cy="560668"/>
            <a:chOff x="11182194" y="5400583"/>
            <a:chExt cx="571818" cy="5606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2194" y="5400583"/>
              <a:ext cx="571818" cy="560668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11239506" y="5441064"/>
              <a:ext cx="457194" cy="439036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100"/>
            <a:ext cx="2061029" cy="831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599" y="323202"/>
            <a:ext cx="8056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200" b="1" dirty="0" smtClean="0">
                <a:solidFill>
                  <a:schemeClr val="tx2">
                    <a:lumMod val="75000"/>
                  </a:schemeClr>
                </a:solidFill>
              </a:rPr>
              <a:t>PORTO </a:t>
            </a:r>
            <a:r>
              <a:rPr lang="it-IT" sz="4200" b="1" dirty="0" smtClean="0">
                <a:solidFill>
                  <a:schemeClr val="tx2">
                    <a:lumMod val="75000"/>
                  </a:schemeClr>
                </a:solidFill>
              </a:rPr>
              <a:t>Online</a:t>
            </a:r>
            <a:endParaRPr lang="en-US" sz="4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978439746"/>
              </p:ext>
            </p:extLst>
          </p:nvPr>
        </p:nvGraphicFramePr>
        <p:xfrm>
          <a:off x="429266" y="468232"/>
          <a:ext cx="9609261" cy="5698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126909" y="2049621"/>
            <a:ext cx="3387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>
                <a:solidFill>
                  <a:schemeClr val="tx2">
                    <a:lumMod val="75000"/>
                  </a:schemeClr>
                </a:solidFill>
              </a:rPr>
              <a:t>Data sources</a:t>
            </a:r>
            <a:endParaRPr lang="en-GB" sz="4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00" y="83127"/>
            <a:ext cx="3544942" cy="1726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66971"/>
            <a:ext cx="12192000" cy="787857"/>
          </a:xfrm>
          <a:prstGeom prst="rect">
            <a:avLst/>
          </a:prstGeom>
          <a:solidFill>
            <a:srgbClr val="E34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121234" y="6126297"/>
            <a:ext cx="571818" cy="560668"/>
            <a:chOff x="11182194" y="5400583"/>
            <a:chExt cx="571818" cy="5606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2194" y="5400583"/>
              <a:ext cx="571818" cy="560668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11239506" y="5441064"/>
              <a:ext cx="457194" cy="439036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100"/>
            <a:ext cx="2061029" cy="831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599" y="323202"/>
            <a:ext cx="8056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200" b="1" dirty="0" smtClean="0">
                <a:solidFill>
                  <a:schemeClr val="tx2">
                    <a:lumMod val="75000"/>
                  </a:schemeClr>
                </a:solidFill>
              </a:rPr>
              <a:t>PORTO </a:t>
            </a:r>
            <a:r>
              <a:rPr lang="it-IT" sz="4200" b="1" dirty="0" smtClean="0">
                <a:solidFill>
                  <a:schemeClr val="tx2">
                    <a:lumMod val="75000"/>
                  </a:schemeClr>
                </a:solidFill>
              </a:rPr>
              <a:t>Online - features</a:t>
            </a:r>
            <a:endParaRPr lang="en-US" sz="4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15719" y="2614819"/>
            <a:ext cx="31901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tx2">
                    <a:lumMod val="75000"/>
                  </a:schemeClr>
                </a:solidFill>
              </a:rPr>
              <a:t>Data is shown </a:t>
            </a:r>
          </a:p>
          <a:p>
            <a:pPr algn="ctr"/>
            <a:r>
              <a:rPr lang="en-GB" sz="4000" dirty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en-GB" sz="4000" dirty="0" smtClean="0">
                <a:solidFill>
                  <a:schemeClr val="tx2">
                    <a:lumMod val="75000"/>
                  </a:schemeClr>
                </a:solidFill>
              </a:rPr>
              <a:t>n location </a:t>
            </a:r>
          </a:p>
          <a:p>
            <a:pPr algn="ctr"/>
            <a:r>
              <a:rPr lang="en-GB" sz="4000" dirty="0" smtClean="0">
                <a:solidFill>
                  <a:schemeClr val="tx2">
                    <a:lumMod val="75000"/>
                  </a:schemeClr>
                </a:solidFill>
              </a:rPr>
              <a:t>on map</a:t>
            </a:r>
            <a:endParaRPr lang="en-GB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41" y="1164548"/>
            <a:ext cx="722513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00" y="83127"/>
            <a:ext cx="3544942" cy="1726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66971"/>
            <a:ext cx="12192000" cy="787857"/>
          </a:xfrm>
          <a:prstGeom prst="rect">
            <a:avLst/>
          </a:prstGeom>
          <a:solidFill>
            <a:srgbClr val="E34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121234" y="6126297"/>
            <a:ext cx="571818" cy="560668"/>
            <a:chOff x="11182194" y="5400583"/>
            <a:chExt cx="571818" cy="5606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2194" y="5400583"/>
              <a:ext cx="571818" cy="560668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11239506" y="5441064"/>
              <a:ext cx="457194" cy="439036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100"/>
            <a:ext cx="2061029" cy="831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599" y="323202"/>
            <a:ext cx="8056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200" b="1" dirty="0" smtClean="0">
                <a:solidFill>
                  <a:schemeClr val="tx2">
                    <a:lumMod val="75000"/>
                  </a:schemeClr>
                </a:solidFill>
              </a:rPr>
              <a:t>PORTO Online - features</a:t>
            </a:r>
            <a:endParaRPr lang="en-US" sz="4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377" y="1742810"/>
            <a:ext cx="9651245" cy="46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672" y="1731491"/>
            <a:ext cx="962055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00" y="83127"/>
            <a:ext cx="3544942" cy="1726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66971"/>
            <a:ext cx="12192000" cy="787857"/>
          </a:xfrm>
          <a:prstGeom prst="rect">
            <a:avLst/>
          </a:prstGeom>
          <a:solidFill>
            <a:srgbClr val="E34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121234" y="6126297"/>
            <a:ext cx="571818" cy="560668"/>
            <a:chOff x="11182194" y="5400583"/>
            <a:chExt cx="571818" cy="5606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2194" y="5400583"/>
              <a:ext cx="571818" cy="560668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11239506" y="5441064"/>
              <a:ext cx="457194" cy="439036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100"/>
            <a:ext cx="2061029" cy="831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599" y="323202"/>
            <a:ext cx="8056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200" b="1" dirty="0" smtClean="0">
                <a:solidFill>
                  <a:schemeClr val="tx2">
                    <a:lumMod val="75000"/>
                  </a:schemeClr>
                </a:solidFill>
              </a:rPr>
              <a:t>PORTO Online - features</a:t>
            </a:r>
            <a:endParaRPr lang="en-US" sz="4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426" y="1251884"/>
            <a:ext cx="3114675" cy="4505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2577" y="2242483"/>
            <a:ext cx="3124200" cy="2524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3700" y="1723370"/>
            <a:ext cx="31432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8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00" y="83127"/>
            <a:ext cx="3544942" cy="1726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1080000"/>
            <a:ext cx="7837662" cy="46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00" y="1080000"/>
            <a:ext cx="7847634" cy="468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66971"/>
            <a:ext cx="12192000" cy="787857"/>
          </a:xfrm>
          <a:prstGeom prst="rect">
            <a:avLst/>
          </a:prstGeom>
          <a:solidFill>
            <a:srgbClr val="E34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121234" y="6126297"/>
            <a:ext cx="571818" cy="560668"/>
            <a:chOff x="11182194" y="5400583"/>
            <a:chExt cx="571818" cy="5606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2194" y="5400583"/>
              <a:ext cx="571818" cy="560668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11239506" y="5441064"/>
              <a:ext cx="457194" cy="439036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100"/>
            <a:ext cx="2061029" cy="831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599" y="323202"/>
            <a:ext cx="8056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200" b="1" dirty="0" smtClean="0">
                <a:solidFill>
                  <a:schemeClr val="tx2">
                    <a:lumMod val="75000"/>
                  </a:schemeClr>
                </a:solidFill>
              </a:rPr>
              <a:t>PORTO Online - features</a:t>
            </a:r>
            <a:endParaRPr lang="en-US" sz="4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65191" y="2780185"/>
            <a:ext cx="2470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tx2">
                    <a:lumMod val="75000"/>
                  </a:schemeClr>
                </a:solidFill>
              </a:rPr>
              <a:t>Time slider</a:t>
            </a:r>
            <a:endParaRPr lang="en-GB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00" y="1080000"/>
            <a:ext cx="7873622" cy="468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000" y="1080000"/>
            <a:ext cx="7885561" cy="468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000" y="1080000"/>
            <a:ext cx="7851669" cy="468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000" y="1080000"/>
            <a:ext cx="7873622" cy="468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000" y="1080000"/>
            <a:ext cx="7859542" cy="468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000" y="1080000"/>
            <a:ext cx="7843609" cy="46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2000" y="1080000"/>
            <a:ext cx="7847634" cy="468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2000" y="1080000"/>
            <a:ext cx="7843609" cy="468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2000" y="1080000"/>
            <a:ext cx="7849555" cy="46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2000" y="1080000"/>
            <a:ext cx="7875516" cy="46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2000" y="1080000"/>
            <a:ext cx="787362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7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00" y="83127"/>
            <a:ext cx="3544942" cy="1726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66971"/>
            <a:ext cx="12192000" cy="787857"/>
          </a:xfrm>
          <a:prstGeom prst="rect">
            <a:avLst/>
          </a:prstGeom>
          <a:solidFill>
            <a:srgbClr val="E34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121234" y="6126297"/>
            <a:ext cx="571818" cy="560668"/>
            <a:chOff x="11182194" y="5400583"/>
            <a:chExt cx="571818" cy="5606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2194" y="5400583"/>
              <a:ext cx="571818" cy="560668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11239506" y="5441064"/>
              <a:ext cx="457194" cy="439036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100"/>
            <a:ext cx="2061029" cy="831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599" y="323202"/>
            <a:ext cx="8056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200" b="1" dirty="0" smtClean="0">
                <a:solidFill>
                  <a:schemeClr val="tx2">
                    <a:lumMod val="75000"/>
                  </a:schemeClr>
                </a:solidFill>
              </a:rPr>
              <a:t>PORTO Online - features</a:t>
            </a:r>
            <a:endParaRPr lang="en-US" sz="4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45" y="1194483"/>
            <a:ext cx="8360519" cy="468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27210" y="2872763"/>
            <a:ext cx="21576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tx2">
                    <a:lumMod val="75000"/>
                  </a:schemeClr>
                </a:solidFill>
              </a:rPr>
              <a:t>Model</a:t>
            </a:r>
          </a:p>
          <a:p>
            <a:pPr algn="ctr"/>
            <a:r>
              <a:rPr lang="en-GB" sz="4000" dirty="0" smtClean="0">
                <a:solidFill>
                  <a:schemeClr val="tx2">
                    <a:lumMod val="75000"/>
                  </a:schemeClr>
                </a:solidFill>
              </a:rPr>
              <a:t>sub areas</a:t>
            </a:r>
            <a:endParaRPr lang="en-GB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2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00" y="83127"/>
            <a:ext cx="3544942" cy="1726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66971"/>
            <a:ext cx="12192000" cy="787857"/>
          </a:xfrm>
          <a:prstGeom prst="rect">
            <a:avLst/>
          </a:prstGeom>
          <a:solidFill>
            <a:srgbClr val="E34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121234" y="6126297"/>
            <a:ext cx="571818" cy="560668"/>
            <a:chOff x="11182194" y="5400583"/>
            <a:chExt cx="571818" cy="5606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2194" y="5400583"/>
              <a:ext cx="571818" cy="560668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11239506" y="5441064"/>
              <a:ext cx="457194" cy="439036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100"/>
            <a:ext cx="2061029" cy="8314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1559" y="2804550"/>
            <a:ext cx="34088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solidFill>
                  <a:schemeClr val="tx2">
                    <a:lumMod val="75000"/>
                  </a:schemeClr>
                </a:solidFill>
              </a:rPr>
              <a:t>Thank you</a:t>
            </a:r>
          </a:p>
        </p:txBody>
      </p:sp>
      <p:sp>
        <p:nvSpPr>
          <p:cNvPr id="4" name="Rectangle 3"/>
          <p:cNvSpPr/>
          <p:nvPr/>
        </p:nvSpPr>
        <p:spPr>
          <a:xfrm>
            <a:off x="1354547" y="1781215"/>
            <a:ext cx="21550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6000" dirty="0" smtClean="0">
                <a:solidFill>
                  <a:srgbClr val="44546A">
                    <a:lumMod val="75000"/>
                  </a:srgbClr>
                </a:solidFill>
              </a:rPr>
              <a:t>Grazie</a:t>
            </a:r>
            <a:endParaRPr lang="en-GB" sz="6000" dirty="0">
              <a:solidFill>
                <a:srgbClr val="44546A">
                  <a:lumMod val="75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83700" y="3820213"/>
            <a:ext cx="20764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6000" dirty="0" err="1" smtClean="0">
                <a:solidFill>
                  <a:srgbClr val="44546A">
                    <a:lumMod val="75000"/>
                  </a:srgbClr>
                </a:solidFill>
              </a:rPr>
              <a:t>Grazzi</a:t>
            </a:r>
            <a:endParaRPr lang="en-GB" sz="6000" dirty="0">
              <a:solidFill>
                <a:srgbClr val="44546A">
                  <a:lumMod val="75000"/>
                </a:srgb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980" y="3616950"/>
            <a:ext cx="18859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9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00" y="83127"/>
            <a:ext cx="3544942" cy="1726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66971"/>
            <a:ext cx="12192000" cy="787857"/>
          </a:xfrm>
          <a:prstGeom prst="rect">
            <a:avLst/>
          </a:prstGeom>
          <a:solidFill>
            <a:srgbClr val="E34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121234" y="6126297"/>
            <a:ext cx="571818" cy="560668"/>
            <a:chOff x="11182194" y="5400583"/>
            <a:chExt cx="571818" cy="5606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2194" y="5400583"/>
              <a:ext cx="571818" cy="560668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11239506" y="5441064"/>
              <a:ext cx="457194" cy="439036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100"/>
            <a:ext cx="2061029" cy="831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599" y="191643"/>
            <a:ext cx="8056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 smtClean="0">
                <a:solidFill>
                  <a:schemeClr val="tx2">
                    <a:lumMod val="75000"/>
                  </a:schemeClr>
                </a:solidFill>
              </a:rPr>
              <a:t>PORTO</a:t>
            </a:r>
            <a:endParaRPr lang="en-US" sz="6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72590" y="1186440"/>
            <a:ext cx="4310654" cy="431631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34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 smtClean="0">
                <a:solidFill>
                  <a:schemeClr val="tx2">
                    <a:lumMod val="75000"/>
                  </a:schemeClr>
                </a:solidFill>
              </a:rPr>
              <a:t>PORTO</a:t>
            </a:r>
            <a:endParaRPr lang="en-GB" sz="7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61029" y="1446960"/>
            <a:ext cx="2026823" cy="2008828"/>
            <a:chOff x="2061029" y="1446960"/>
            <a:chExt cx="2026823" cy="2008828"/>
          </a:xfrm>
        </p:grpSpPr>
        <p:sp>
          <p:nvSpPr>
            <p:cNvPr id="14" name="Oval 13"/>
            <p:cNvSpPr/>
            <p:nvPr/>
          </p:nvSpPr>
          <p:spPr>
            <a:xfrm>
              <a:off x="2061029" y="1446960"/>
              <a:ext cx="2026823" cy="200882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340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8071" y="1875005"/>
              <a:ext cx="1152737" cy="1152737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85515" y="3469261"/>
            <a:ext cx="2026823" cy="2008828"/>
            <a:chOff x="785515" y="3469261"/>
            <a:chExt cx="2026823" cy="2008828"/>
          </a:xfrm>
        </p:grpSpPr>
        <p:sp>
          <p:nvSpPr>
            <p:cNvPr id="15" name="Oval 14"/>
            <p:cNvSpPr/>
            <p:nvPr/>
          </p:nvSpPr>
          <p:spPr>
            <a:xfrm>
              <a:off x="785515" y="3469261"/>
              <a:ext cx="2026823" cy="200882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340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0809" y="3882032"/>
              <a:ext cx="1152000" cy="11520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9316359" y="2094117"/>
            <a:ext cx="2319381" cy="2302294"/>
            <a:chOff x="9316359" y="2094117"/>
            <a:chExt cx="2319381" cy="2302294"/>
          </a:xfrm>
        </p:grpSpPr>
        <p:sp>
          <p:nvSpPr>
            <p:cNvPr id="13" name="Oval 12"/>
            <p:cNvSpPr/>
            <p:nvPr/>
          </p:nvSpPr>
          <p:spPr>
            <a:xfrm>
              <a:off x="9316359" y="2094117"/>
              <a:ext cx="2319381" cy="2302294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340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6892" y="2446120"/>
              <a:ext cx="1317491" cy="74423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7998" y="3252125"/>
              <a:ext cx="1317491" cy="744232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732177" y="1361643"/>
            <a:ext cx="8962862" cy="4896753"/>
            <a:chOff x="2564182" y="1869417"/>
            <a:chExt cx="7433816" cy="4061377"/>
          </a:xfrm>
        </p:grpSpPr>
        <p:sp>
          <p:nvSpPr>
            <p:cNvPr id="16" name="Oval 15"/>
            <p:cNvSpPr/>
            <p:nvPr/>
          </p:nvSpPr>
          <p:spPr>
            <a:xfrm>
              <a:off x="2564182" y="1869417"/>
              <a:ext cx="7433816" cy="406137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340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8783" y="2929806"/>
              <a:ext cx="6384614" cy="1896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258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 0.13356 L -0.0931 -0.017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11" y="-7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55 -0.1625 L -0.03073 0.0666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21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424 0.01666 L 0.03308 0.123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9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00" y="83127"/>
            <a:ext cx="3544942" cy="1726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66971"/>
            <a:ext cx="12192000" cy="787857"/>
          </a:xfrm>
          <a:prstGeom prst="rect">
            <a:avLst/>
          </a:prstGeom>
          <a:solidFill>
            <a:srgbClr val="E34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121234" y="6126297"/>
            <a:ext cx="571818" cy="560668"/>
            <a:chOff x="11182194" y="5400583"/>
            <a:chExt cx="571818" cy="5606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2194" y="5400583"/>
              <a:ext cx="571818" cy="560668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11239506" y="5441064"/>
              <a:ext cx="457194" cy="439036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100"/>
            <a:ext cx="2061029" cy="831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599" y="322270"/>
            <a:ext cx="8056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200" b="1" dirty="0" smtClean="0">
                <a:solidFill>
                  <a:schemeClr val="tx2">
                    <a:lumMod val="75000"/>
                  </a:schemeClr>
                </a:solidFill>
              </a:rPr>
              <a:t>PORTO – Stations network</a:t>
            </a:r>
            <a:endParaRPr lang="en-US" sz="4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6071" y="2136449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9" y="1181510"/>
            <a:ext cx="7034147" cy="4692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47852" y="2327571"/>
            <a:ext cx="42358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 smtClean="0">
                <a:solidFill>
                  <a:schemeClr val="tx2">
                    <a:lumMod val="75000"/>
                  </a:schemeClr>
                </a:solidFill>
              </a:rPr>
              <a:t>Includes both </a:t>
            </a:r>
            <a:r>
              <a:rPr lang="en-GB" sz="3000" dirty="0" err="1" smtClean="0">
                <a:solidFill>
                  <a:schemeClr val="tx2">
                    <a:lumMod val="75000"/>
                  </a:schemeClr>
                </a:solidFill>
              </a:rPr>
              <a:t>meteo</a:t>
            </a:r>
            <a:r>
              <a:rPr lang="en-GB" sz="3000" dirty="0" smtClean="0">
                <a:solidFill>
                  <a:schemeClr val="tx2">
                    <a:lumMod val="75000"/>
                  </a:schemeClr>
                </a:solidFill>
              </a:rPr>
              <a:t> stations and sea level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 smtClean="0">
                <a:solidFill>
                  <a:schemeClr val="tx2">
                    <a:lumMod val="75000"/>
                  </a:schemeClr>
                </a:solidFill>
              </a:rPr>
              <a:t>Stations </a:t>
            </a:r>
            <a:r>
              <a:rPr lang="en-GB" sz="3000" dirty="0">
                <a:solidFill>
                  <a:schemeClr val="tx2">
                    <a:lumMod val="75000"/>
                  </a:schemeClr>
                </a:solidFill>
              </a:rPr>
              <a:t>cover main harbours and </a:t>
            </a:r>
            <a:r>
              <a:rPr lang="en-GB" sz="3000" dirty="0" smtClean="0">
                <a:solidFill>
                  <a:schemeClr val="tx2">
                    <a:lumMod val="75000"/>
                  </a:schemeClr>
                </a:solidFill>
              </a:rPr>
              <a:t>marinas</a:t>
            </a:r>
            <a:endParaRPr lang="en-GB" sz="3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53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00" y="83127"/>
            <a:ext cx="3544942" cy="1726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66971"/>
            <a:ext cx="12192000" cy="787857"/>
          </a:xfrm>
          <a:prstGeom prst="rect">
            <a:avLst/>
          </a:prstGeom>
          <a:solidFill>
            <a:srgbClr val="E34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121234" y="6126297"/>
            <a:ext cx="571818" cy="560668"/>
            <a:chOff x="11182194" y="5400583"/>
            <a:chExt cx="571818" cy="5606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2194" y="5400583"/>
              <a:ext cx="571818" cy="560668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11239506" y="5441064"/>
              <a:ext cx="457194" cy="439036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100"/>
            <a:ext cx="2061029" cy="831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599" y="322270"/>
            <a:ext cx="8056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200" b="1" dirty="0" smtClean="0">
                <a:solidFill>
                  <a:schemeClr val="tx2">
                    <a:lumMod val="75000"/>
                  </a:schemeClr>
                </a:solidFill>
              </a:rPr>
              <a:t>PORTO – Stations network</a:t>
            </a:r>
            <a:endParaRPr lang="en-US" sz="4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6071" y="2136449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" name="weather stati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347" y="1364973"/>
            <a:ext cx="7926515" cy="44586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20121">
            <a:off x="213492" y="1528342"/>
            <a:ext cx="3910798" cy="2518554"/>
          </a:xfrm>
          <a:prstGeom prst="rect">
            <a:avLst/>
          </a:prstGeom>
          <a:ln>
            <a:solidFill>
              <a:srgbClr val="E34063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3049" y="2482678"/>
            <a:ext cx="3587653" cy="2880597"/>
          </a:xfrm>
          <a:prstGeom prst="rect">
            <a:avLst/>
          </a:prstGeom>
          <a:ln>
            <a:solidFill>
              <a:srgbClr val="E34063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361" y="3253044"/>
            <a:ext cx="4118215" cy="2754056"/>
          </a:xfrm>
          <a:prstGeom prst="rect">
            <a:avLst/>
          </a:prstGeom>
          <a:ln>
            <a:solidFill>
              <a:srgbClr val="E34063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549" y="1809546"/>
            <a:ext cx="2852018" cy="3802690"/>
          </a:xfrm>
          <a:prstGeom prst="rect">
            <a:avLst/>
          </a:prstGeom>
          <a:ln>
            <a:solidFill>
              <a:srgbClr val="E34063"/>
            </a:solidFill>
          </a:ln>
        </p:spPr>
      </p:pic>
    </p:spTree>
    <p:extLst>
      <p:ext uri="{BB962C8B-B14F-4D97-AF65-F5344CB8AC3E}">
        <p14:creationId xmlns:p14="http://schemas.microsoft.com/office/powerpoint/2010/main" val="177619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00" y="83127"/>
            <a:ext cx="3544942" cy="1726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66971"/>
            <a:ext cx="12192000" cy="787857"/>
          </a:xfrm>
          <a:prstGeom prst="rect">
            <a:avLst/>
          </a:prstGeom>
          <a:solidFill>
            <a:srgbClr val="E34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121234" y="6126297"/>
            <a:ext cx="571818" cy="560668"/>
            <a:chOff x="11182194" y="5400583"/>
            <a:chExt cx="571818" cy="5606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2194" y="5400583"/>
              <a:ext cx="571818" cy="560668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11239506" y="5441064"/>
              <a:ext cx="457194" cy="439036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100"/>
            <a:ext cx="2061029" cy="831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599" y="322268"/>
            <a:ext cx="8056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200" b="1" dirty="0" smtClean="0">
                <a:solidFill>
                  <a:schemeClr val="tx2">
                    <a:lumMod val="75000"/>
                  </a:schemeClr>
                </a:solidFill>
              </a:rPr>
              <a:t>PORTO – Stations network</a:t>
            </a:r>
            <a:endParaRPr lang="en-US" sz="4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6071" y="2136449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892347"/>
              </p:ext>
            </p:extLst>
          </p:nvPr>
        </p:nvGraphicFramePr>
        <p:xfrm>
          <a:off x="2061029" y="1840710"/>
          <a:ext cx="8128000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5984036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4821223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Sicily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Malta</a:t>
                      </a:r>
                      <a:endParaRPr lang="en-GB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172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dirty="0" err="1" smtClean="0"/>
                        <a:t>Mazara</a:t>
                      </a:r>
                      <a:r>
                        <a:rPr lang="en-GB" sz="3200" dirty="0" smtClean="0"/>
                        <a:t> del </a:t>
                      </a:r>
                      <a:r>
                        <a:rPr lang="en-GB" sz="3200" dirty="0" err="1" smtClean="0"/>
                        <a:t>Vallo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M</a:t>
                      </a:r>
                      <a:r>
                        <a:rPr lang="en-MT" sz="3200" dirty="0" smtClean="0"/>
                        <a:t>ġ</a:t>
                      </a:r>
                      <a:r>
                        <a:rPr lang="en-GB" sz="3200" dirty="0" err="1" smtClean="0"/>
                        <a:t>arr</a:t>
                      </a:r>
                      <a:r>
                        <a:rPr lang="en-GB" sz="3200" dirty="0" smtClean="0"/>
                        <a:t>, </a:t>
                      </a:r>
                      <a:r>
                        <a:rPr lang="en-GB" sz="3200" dirty="0" err="1" smtClean="0"/>
                        <a:t>Gozo</a:t>
                      </a:r>
                      <a:r>
                        <a:rPr lang="en-GB" sz="3200" dirty="0" smtClean="0"/>
                        <a:t> </a:t>
                      </a:r>
                      <a:endParaRPr lang="en-GB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92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Capo </a:t>
                      </a:r>
                      <a:r>
                        <a:rPr lang="en-GB" sz="3200" dirty="0" err="1" smtClean="0"/>
                        <a:t>Granitola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T" sz="3200" dirty="0" smtClean="0"/>
                        <a:t>Ċ</a:t>
                      </a:r>
                      <a:r>
                        <a:rPr lang="en-GB" sz="3200" dirty="0" err="1" smtClean="0"/>
                        <a:t>irkewwa</a:t>
                      </a:r>
                      <a:endParaRPr lang="en-GB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562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Marina di Ragusa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T" sz="3200" dirty="0" smtClean="0"/>
                        <a:t>Qammieħ</a:t>
                      </a:r>
                      <a:endParaRPr lang="en-GB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373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3200" dirty="0" err="1" smtClean="0"/>
                        <a:t>Pozzallo</a:t>
                      </a:r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200" dirty="0" smtClean="0"/>
                        <a:t>Grand Harbour</a:t>
                      </a:r>
                      <a:endParaRPr lang="en-GB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782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T" sz="3200" dirty="0" smtClean="0"/>
                        <a:t>Delimara</a:t>
                      </a:r>
                      <a:r>
                        <a:rPr lang="en-GB" sz="3200" dirty="0" smtClean="0"/>
                        <a:t> </a:t>
                      </a:r>
                      <a:endParaRPr lang="en-GB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730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T" sz="3200" dirty="0" smtClean="0"/>
                        <a:t>Marsaxlokk</a:t>
                      </a:r>
                      <a:endParaRPr lang="en-GB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271638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49" y="2535732"/>
            <a:ext cx="360000" cy="3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914" y="2535732"/>
            <a:ext cx="360000" cy="36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49" y="3085469"/>
            <a:ext cx="360000" cy="36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914" y="3085469"/>
            <a:ext cx="360000" cy="36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174" y="4226585"/>
            <a:ext cx="360000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739" y="4226585"/>
            <a:ext cx="360000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174" y="4814493"/>
            <a:ext cx="360000" cy="36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739" y="4813992"/>
            <a:ext cx="360000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174" y="5401900"/>
            <a:ext cx="360000" cy="36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739" y="5401900"/>
            <a:ext cx="360000" cy="36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49" y="3687630"/>
            <a:ext cx="360000" cy="360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49" y="4226585"/>
            <a:ext cx="360000" cy="360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174" y="2505781"/>
            <a:ext cx="360000" cy="360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174" y="3086419"/>
            <a:ext cx="360000" cy="36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742" y="366834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5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00" y="83127"/>
            <a:ext cx="3544942" cy="1726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66971"/>
            <a:ext cx="12192000" cy="787857"/>
          </a:xfrm>
          <a:prstGeom prst="rect">
            <a:avLst/>
          </a:prstGeom>
          <a:solidFill>
            <a:srgbClr val="E34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121234" y="6126297"/>
            <a:ext cx="571818" cy="560668"/>
            <a:chOff x="11182194" y="5400583"/>
            <a:chExt cx="571818" cy="5606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2194" y="5400583"/>
              <a:ext cx="571818" cy="560668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11239506" y="5441064"/>
              <a:ext cx="457194" cy="439036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100"/>
            <a:ext cx="2061029" cy="831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599" y="322263"/>
            <a:ext cx="8056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200" b="1" dirty="0" smtClean="0">
                <a:solidFill>
                  <a:schemeClr val="tx2">
                    <a:lumMod val="75000"/>
                  </a:schemeClr>
                </a:solidFill>
              </a:rPr>
              <a:t>PORTO – Data</a:t>
            </a:r>
            <a:endParaRPr lang="en-US" sz="4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62" y="1809546"/>
            <a:ext cx="1443934" cy="1443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96" y="3740253"/>
            <a:ext cx="1440000" cy="14400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61651" y="2024363"/>
            <a:ext cx="4737263" cy="2724476"/>
            <a:chOff x="6661651" y="2024363"/>
            <a:chExt cx="4737263" cy="27244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671" y="3837238"/>
              <a:ext cx="1593243" cy="900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433" y="3848839"/>
              <a:ext cx="1593243" cy="900000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A48FBD5-AAF5-8B4A-B591-18EC39B41B05}"/>
                </a:ext>
              </a:extLst>
            </p:cNvPr>
            <p:cNvGrpSpPr/>
            <p:nvPr/>
          </p:nvGrpSpPr>
          <p:grpSpPr>
            <a:xfrm>
              <a:off x="8398757" y="2024363"/>
              <a:ext cx="2203536" cy="1375279"/>
              <a:chOff x="342008" y="928623"/>
              <a:chExt cx="8136973" cy="5078477"/>
            </a:xfrm>
          </p:grpSpPr>
          <p:pic>
            <p:nvPicPr>
              <p:cNvPr id="22" name="Picture 2" descr="White wide tv screen mockup front view Royalty Free Vector">
                <a:extLst>
                  <a:ext uri="{FF2B5EF4-FFF2-40B4-BE49-F238E27FC236}">
                    <a16:creationId xmlns:a16="http://schemas.microsoft.com/office/drawing/2014/main" id="{5D97BC47-444C-9348-999B-1CACE9AF59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95" t="11533" r="10629" b="22187"/>
              <a:stretch/>
            </p:blipFill>
            <p:spPr bwMode="auto">
              <a:xfrm>
                <a:off x="342008" y="928623"/>
                <a:ext cx="8136973" cy="50784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BF0241B-7B36-8949-B7E9-DC44E051A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606" y="1144801"/>
                <a:ext cx="7843969" cy="4135080"/>
              </a:xfrm>
              <a:prstGeom prst="rect">
                <a:avLst/>
              </a:prstGeom>
              <a:ln w="38100">
                <a:noFill/>
              </a:ln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A223DDA-DE01-C648-8BF0-C97B617590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05" t="4780" r="58735"/>
              <a:stretch/>
            </p:blipFill>
            <p:spPr>
              <a:xfrm>
                <a:off x="5990094" y="1342417"/>
                <a:ext cx="1201119" cy="3937464"/>
              </a:xfrm>
              <a:prstGeom prst="rect">
                <a:avLst/>
              </a:prstGeom>
              <a:ln w="38100">
                <a:noFill/>
              </a:ln>
            </p:spPr>
          </p:pic>
        </p:grpSp>
        <p:sp>
          <p:nvSpPr>
            <p:cNvPr id="36" name="Right Arrow 35"/>
            <p:cNvSpPr/>
            <p:nvPr/>
          </p:nvSpPr>
          <p:spPr>
            <a:xfrm>
              <a:off x="6661651" y="2990074"/>
              <a:ext cx="1376515" cy="8607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886614" y="2305042"/>
            <a:ext cx="3673367" cy="2230857"/>
            <a:chOff x="2886614" y="2305042"/>
            <a:chExt cx="3673367" cy="2230857"/>
          </a:xfrm>
        </p:grpSpPr>
        <p:sp>
          <p:nvSpPr>
            <p:cNvPr id="37" name="Right Arrow 36"/>
            <p:cNvSpPr/>
            <p:nvPr/>
          </p:nvSpPr>
          <p:spPr>
            <a:xfrm>
              <a:off x="2886614" y="2990074"/>
              <a:ext cx="1376515" cy="8607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840" y="2305042"/>
              <a:ext cx="2112141" cy="2230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303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00" y="83127"/>
            <a:ext cx="3544942" cy="1726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66971"/>
            <a:ext cx="12192000" cy="787857"/>
          </a:xfrm>
          <a:prstGeom prst="rect">
            <a:avLst/>
          </a:prstGeom>
          <a:solidFill>
            <a:srgbClr val="E34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121234" y="6126297"/>
            <a:ext cx="571818" cy="560668"/>
            <a:chOff x="11182194" y="5400583"/>
            <a:chExt cx="571818" cy="5606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2194" y="5400583"/>
              <a:ext cx="571818" cy="560668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11239506" y="5441064"/>
              <a:ext cx="457194" cy="439036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100"/>
            <a:ext cx="2061029" cy="831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599" y="322268"/>
            <a:ext cx="8056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200" b="1" dirty="0" smtClean="0">
                <a:solidFill>
                  <a:schemeClr val="tx2">
                    <a:lumMod val="75000"/>
                  </a:schemeClr>
                </a:solidFill>
              </a:rPr>
              <a:t>PORTO – Data</a:t>
            </a:r>
            <a:endParaRPr lang="en-US" sz="4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1699" y="2349919"/>
            <a:ext cx="103486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Stations measure data every minute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Data is transmitted to server as a text file using FTP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Script writes data to MySQL database every minute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chemeClr val="tx2">
                    <a:lumMod val="75000"/>
                  </a:schemeClr>
                </a:solidFill>
              </a:rPr>
              <a:t>Interfaces read data from database every 15 seconds</a:t>
            </a:r>
          </a:p>
        </p:txBody>
      </p:sp>
    </p:spTree>
    <p:extLst>
      <p:ext uri="{BB962C8B-B14F-4D97-AF65-F5344CB8AC3E}">
        <p14:creationId xmlns:p14="http://schemas.microsoft.com/office/powerpoint/2010/main" val="362810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00" y="83127"/>
            <a:ext cx="3544942" cy="1726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66971"/>
            <a:ext cx="12192000" cy="787857"/>
          </a:xfrm>
          <a:prstGeom prst="rect">
            <a:avLst/>
          </a:prstGeom>
          <a:solidFill>
            <a:srgbClr val="E34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121234" y="6126297"/>
            <a:ext cx="571818" cy="560668"/>
            <a:chOff x="11182194" y="5400583"/>
            <a:chExt cx="571818" cy="5606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2194" y="5400583"/>
              <a:ext cx="571818" cy="560668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11239506" y="5441064"/>
              <a:ext cx="457194" cy="439036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100"/>
            <a:ext cx="2061029" cy="831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599" y="322267"/>
            <a:ext cx="8056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200" b="1" dirty="0" smtClean="0">
                <a:solidFill>
                  <a:schemeClr val="tx2">
                    <a:lumMod val="75000"/>
                  </a:schemeClr>
                </a:solidFill>
              </a:rPr>
              <a:t>PORTO Stations Interface</a:t>
            </a:r>
            <a:endParaRPr lang="en-US" sz="4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297673-BC84-AD45-B423-2DF827C627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2" t="28952" r="17014" b="-392"/>
          <a:stretch/>
        </p:blipFill>
        <p:spPr>
          <a:xfrm>
            <a:off x="455599" y="1236328"/>
            <a:ext cx="6561884" cy="3647171"/>
          </a:xfrm>
          <a:prstGeom prst="rect">
            <a:avLst/>
          </a:prstGeom>
          <a:ln w="19050">
            <a:solidFill>
              <a:srgbClr val="E44063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49BD71-DEE7-6B47-80A4-E00F4FAFE3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t="25632"/>
          <a:stretch/>
        </p:blipFill>
        <p:spPr>
          <a:xfrm>
            <a:off x="839870" y="3195377"/>
            <a:ext cx="7399931" cy="2718904"/>
          </a:xfrm>
          <a:prstGeom prst="rect">
            <a:avLst/>
          </a:prstGeom>
          <a:ln w="19050">
            <a:solidFill>
              <a:srgbClr val="E44063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351F97-9A70-F44D-88A5-EB036C4167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6" t="27401" r="8136" b="7605"/>
          <a:stretch/>
        </p:blipFill>
        <p:spPr>
          <a:xfrm>
            <a:off x="2731568" y="1707450"/>
            <a:ext cx="7816693" cy="3006406"/>
          </a:xfrm>
          <a:prstGeom prst="rect">
            <a:avLst/>
          </a:prstGeom>
          <a:ln w="19050">
            <a:solidFill>
              <a:srgbClr val="E44063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A7DD45-AEEE-EF49-8621-755584D0A5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" t="25597" r="6584" b="203"/>
          <a:stretch/>
        </p:blipFill>
        <p:spPr>
          <a:xfrm>
            <a:off x="5891647" y="2879831"/>
            <a:ext cx="6300353" cy="2660235"/>
          </a:xfrm>
          <a:prstGeom prst="rect">
            <a:avLst/>
          </a:prstGeom>
          <a:ln w="19050">
            <a:solidFill>
              <a:srgbClr val="E44063"/>
            </a:solidFill>
          </a:ln>
        </p:spPr>
      </p:pic>
    </p:spTree>
    <p:extLst>
      <p:ext uri="{BB962C8B-B14F-4D97-AF65-F5344CB8AC3E}">
        <p14:creationId xmlns:p14="http://schemas.microsoft.com/office/powerpoint/2010/main" val="265558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00" y="83127"/>
            <a:ext cx="3544942" cy="1726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66971"/>
            <a:ext cx="12192000" cy="787857"/>
          </a:xfrm>
          <a:prstGeom prst="rect">
            <a:avLst/>
          </a:prstGeom>
          <a:solidFill>
            <a:srgbClr val="E34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121234" y="6126297"/>
            <a:ext cx="571818" cy="560668"/>
            <a:chOff x="11182194" y="5400583"/>
            <a:chExt cx="571818" cy="56066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2194" y="5400583"/>
              <a:ext cx="571818" cy="560668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11239506" y="5441064"/>
              <a:ext cx="457194" cy="439036"/>
            </a:xfrm>
            <a:prstGeom prst="ellipse">
              <a:avLst/>
            </a:pr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100"/>
            <a:ext cx="2061029" cy="831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599" y="320764"/>
            <a:ext cx="8056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200" b="1" dirty="0" smtClean="0"/>
              <a:t>PORTO Dashboard</a:t>
            </a:r>
            <a:endParaRPr lang="en-US" sz="42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48FBD5-AAF5-8B4A-B591-18EC39B41B05}"/>
              </a:ext>
            </a:extLst>
          </p:cNvPr>
          <p:cNvGrpSpPr/>
          <p:nvPr/>
        </p:nvGrpSpPr>
        <p:grpSpPr>
          <a:xfrm>
            <a:off x="374638" y="1110753"/>
            <a:ext cx="8136973" cy="5078477"/>
            <a:chOff x="342008" y="928623"/>
            <a:chExt cx="8136973" cy="5078477"/>
          </a:xfrm>
        </p:grpSpPr>
        <p:pic>
          <p:nvPicPr>
            <p:cNvPr id="10" name="Picture 2" descr="White wide tv screen mockup front view Royalty Free Vector">
              <a:extLst>
                <a:ext uri="{FF2B5EF4-FFF2-40B4-BE49-F238E27FC236}">
                  <a16:creationId xmlns:a16="http://schemas.microsoft.com/office/drawing/2014/main" id="{5D97BC47-444C-9348-999B-1CACE9AF59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95" t="11533" r="10629" b="22187"/>
            <a:stretch/>
          </p:blipFill>
          <p:spPr bwMode="auto">
            <a:xfrm>
              <a:off x="342008" y="928623"/>
              <a:ext cx="8136973" cy="5078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F0241B-7B36-8949-B7E9-DC44E051A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606" y="1144801"/>
              <a:ext cx="7843969" cy="413508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A223DDA-DE01-C648-8BF0-C97B61759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5" t="4780" r="58735"/>
            <a:stretch/>
          </p:blipFill>
          <p:spPr>
            <a:xfrm>
              <a:off x="5990094" y="1342417"/>
              <a:ext cx="1201119" cy="3937464"/>
            </a:xfrm>
            <a:prstGeom prst="rect">
              <a:avLst/>
            </a:prstGeom>
            <a:ln w="38100">
              <a:noFill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8852726" y="2204617"/>
            <a:ext cx="268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solidFill>
                  <a:schemeClr val="tx2">
                    <a:lumMod val="75000"/>
                  </a:schemeClr>
                </a:solidFill>
              </a:rPr>
              <a:t>Provides a snapshot of the current </a:t>
            </a:r>
            <a:r>
              <a:rPr lang="en-GB" sz="3000" dirty="0" err="1" smtClean="0">
                <a:solidFill>
                  <a:schemeClr val="tx2">
                    <a:lumMod val="75000"/>
                  </a:schemeClr>
                </a:solidFill>
              </a:rPr>
              <a:t>meteo</a:t>
            </a:r>
            <a:r>
              <a:rPr lang="en-GB" sz="3000" dirty="0" smtClean="0">
                <a:solidFill>
                  <a:schemeClr val="tx2">
                    <a:lumMod val="75000"/>
                  </a:schemeClr>
                </a:solidFill>
              </a:rPr>
              <a:t> conditions around the Maltese Islands</a:t>
            </a:r>
            <a:endParaRPr lang="en-GB" sz="3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6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6417</TotalTime>
  <Words>161</Words>
  <Application>Microsoft Office PowerPoint</Application>
  <PresentationFormat>Widescreen</PresentationFormat>
  <Paragraphs>51</Paragraphs>
  <Slides>16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Audrey Zammit</cp:lastModifiedBy>
  <cp:revision>56</cp:revision>
  <dcterms:created xsi:type="dcterms:W3CDTF">2018-02-26T17:23:49Z</dcterms:created>
  <dcterms:modified xsi:type="dcterms:W3CDTF">2021-10-21T15:24:38Z</dcterms:modified>
</cp:coreProperties>
</file>